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
  </p:notesMasterIdLst>
  <p:sldIdLst>
    <p:sldId id="2147477772" r:id="rId2"/>
    <p:sldId id="2147477771" r:id="rId3"/>
    <p:sldId id="2147477774" r:id="rId4"/>
  </p:sldIdLst>
  <p:sldSz cx="12192000" cy="6858000"/>
  <p:notesSz cx="6858000" cy="9144000"/>
  <p:embeddedFontLst>
    <p:embeddedFont>
      <p:font typeface="Amare Walter Neue" panose="020B0503040202060203" pitchFamily="34" charset="77"/>
      <p:regular r:id="rId6"/>
      <p:bold r:id="rId7"/>
      <p:italic r:id="rId8"/>
      <p:boldItalic r:id="rId9"/>
    </p:embeddedFont>
    <p:embeddedFont>
      <p:font typeface="Amare Walter Neue Halbfett" panose="020B0703040202060203" pitchFamily="34" charset="77"/>
      <p:regular r:id="rId10"/>
      <p:bold r:id="rId11"/>
    </p:embeddedFont>
    <p:embeddedFont>
      <p:font typeface="Amare Walter Neue Halbfett Kurs" panose="020B0703040202060203" pitchFamily="34" charset="77"/>
      <p:bold r:id="rId12"/>
      <p:italic r:id="rId13"/>
      <p:boldItalic r:id="rId14"/>
    </p:embeddedFont>
    <p:embeddedFont>
      <p:font typeface="Amare Walter Neue Mager" panose="020B0403040202060203" pitchFamily="34" charset="77"/>
      <p:regular r:id="rId15"/>
    </p:embeddedFont>
    <p:embeddedFont>
      <p:font typeface="Amare Walter Neue Mager Kursiv" panose="020B04030402020D0203" pitchFamily="34" charset="77"/>
      <p:italic r:id="rId16"/>
    </p:embeddedFont>
    <p:embeddedFont>
      <p:font typeface="Amare Walter Neue Mittel" panose="020B0603040202060203" pitchFamily="34" charset="77"/>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8B850C-6CE4-97F3-7755-DA3526E4454F}" name="Shayne Boyle" initials="SB" userId="S::sboyle@amare.com::47b8e040-fbfd-44bc-b313-f83444f86b3d" providerId="AD"/>
  <p188:author id="{6008360D-8B2E-FF8F-F660-85051C380D4B}" name="Guest User" initials="GU" userId="S::urn:spo:anon#d16863910c728f09905f99391238413ac9a56de000f218ae6e54e42fd79299e0::" providerId="AD"/>
  <p188:author id="{15F83550-AF39-ACED-CEDB-9032D0DF0D74}" name="Joel Escorpiso" initials="" userId="S::joel.e@clabsstudio.com::1c2ff144-2db8-4ec6-a84e-f1e6856767b8" providerId="AD"/>
  <p188:author id="{5FBF026F-7547-58AB-E476-15BAA33C8B0B}" name="Joel Escorpiso" initials="JE" userId="S::jescorpiso@amare.com::66e428a9-973f-4039-ab83-2da6a743ca24" providerId="AD"/>
  <p188:author id="{ADD52EDB-6D08-6CC0-88A2-A4564A303149}" name="Guest User" initials="GU" userId="S::urn:spo:tenantanon#40e6e95f-3b31-47c7-a391-2892b3d84742::" providerId="AD"/>
  <p188:author id="{D89618E4-FAC8-FC56-B2A9-443630B22DEE}" name="Callie Brink-Lee" initials="CB" userId="S::cblee@amare.com::08f0102b-3e6a-4bf1-85fc-b9c19aac72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98E1"/>
    <a:srgbClr val="908ACF"/>
    <a:srgbClr val="020305"/>
    <a:srgbClr val="007A00"/>
    <a:srgbClr val="5F2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026AD-633F-DF40-873A-0BAC408FD993}" v="107" dt="2025-12-03T22:15:55.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8"/>
    <p:restoredTop sz="94710"/>
  </p:normalViewPr>
  <p:slideViewPr>
    <p:cSldViewPr snapToGrid="0">
      <p:cViewPr varScale="1">
        <p:scale>
          <a:sx n="109" d="100"/>
          <a:sy n="109"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microsoft.com/office/2018/10/relationships/authors" Target="authors.xml"/><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3EDE8-F63B-3240-9EC2-0C60EBCC2C5F}" type="datetimeFigureOut">
              <a:rPr lang="en-US" smtClean="0"/>
              <a:t>12/5/25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61F71-376C-674F-928F-66050F9761E2}" type="slidenum">
              <a:rPr lang="en-US" smtClean="0"/>
              <a:t>‹#›</a:t>
            </a:fld>
            <a:endParaRPr lang="en-US"/>
          </a:p>
        </p:txBody>
      </p:sp>
    </p:spTree>
    <p:extLst>
      <p:ext uri="{BB962C8B-B14F-4D97-AF65-F5344CB8AC3E}">
        <p14:creationId xmlns:p14="http://schemas.microsoft.com/office/powerpoint/2010/main" val="331076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mare logo">
    <p:bg>
      <p:bgPr>
        <a:solidFill>
          <a:schemeClr val="accent3"/>
        </a:solidFill>
        <a:effectLst/>
      </p:bgPr>
    </p:bg>
    <p:spTree>
      <p:nvGrpSpPr>
        <p:cNvPr id="1" name=""/>
        <p:cNvGrpSpPr/>
        <p:nvPr/>
      </p:nvGrpSpPr>
      <p:grpSpPr>
        <a:xfrm>
          <a:off x="0" y="0"/>
          <a:ext cx="0" cy="0"/>
          <a:chOff x="0" y="0"/>
          <a:chExt cx="0" cy="0"/>
        </a:xfrm>
      </p:grpSpPr>
      <p:pic>
        <p:nvPicPr>
          <p:cNvPr id="4" name="Picture 3" descr="A purple letter on a black background&#10;&#10;Description automatically generated">
            <a:extLst>
              <a:ext uri="{FF2B5EF4-FFF2-40B4-BE49-F238E27FC236}">
                <a16:creationId xmlns:a16="http://schemas.microsoft.com/office/drawing/2014/main" id="{685F42D6-6C9A-5A75-FABC-D5BDCCE8657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209800" y="2713600"/>
            <a:ext cx="7772400" cy="1430800"/>
          </a:xfrm>
          <a:prstGeom prst="rect">
            <a:avLst/>
          </a:prstGeom>
        </p:spPr>
      </p:pic>
    </p:spTree>
    <p:extLst>
      <p:ext uri="{BB962C8B-B14F-4D97-AF65-F5344CB8AC3E}">
        <p14:creationId xmlns:p14="http://schemas.microsoft.com/office/powerpoint/2010/main" val="19404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mp;S with Amare Blank Plum">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83A00B-9D73-CFA4-9387-FA11FEC976EE}"/>
              </a:ext>
            </a:extLst>
          </p:cNvPr>
          <p:cNvPicPr>
            <a:picLocks noChangeAspect="1"/>
          </p:cNvPicPr>
          <p:nvPr userDrawn="1"/>
        </p:nvPicPr>
        <p:blipFill>
          <a:blip r:embed="rId2"/>
          <a:stretch>
            <a:fillRect/>
          </a:stretch>
        </p:blipFill>
        <p:spPr>
          <a:xfrm>
            <a:off x="263901" y="5899918"/>
            <a:ext cx="1379269" cy="711791"/>
          </a:xfrm>
          <a:prstGeom prst="rect">
            <a:avLst/>
          </a:prstGeom>
        </p:spPr>
      </p:pic>
    </p:spTree>
    <p:extLst>
      <p:ext uri="{BB962C8B-B14F-4D97-AF65-F5344CB8AC3E}">
        <p14:creationId xmlns:p14="http://schemas.microsoft.com/office/powerpoint/2010/main" val="399471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mp;S with Amare 50/50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9670E5-843E-CD0C-5CDC-55285E03EE77}"/>
              </a:ext>
            </a:extLst>
          </p:cNvPr>
          <p:cNvSpPr/>
          <p:nvPr userDrawn="1"/>
        </p:nvSpPr>
        <p:spPr>
          <a:xfrm>
            <a:off x="6096000"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1ABB7-4544-20A3-F114-7569CD06718C}"/>
              </a:ext>
            </a:extLst>
          </p:cNvPr>
          <p:cNvSpPr>
            <a:spLocks noGrp="1"/>
          </p:cNvSpPr>
          <p:nvPr>
            <p:ph type="title"/>
          </p:nvPr>
        </p:nvSpPr>
        <p:spPr>
          <a:xfrm>
            <a:off x="245723" y="820777"/>
            <a:ext cx="5388595" cy="1101171"/>
          </a:xfrm>
        </p:spPr>
        <p:txBody>
          <a:bodyPr lIns="64008">
            <a:noAutofit/>
          </a:bodyPr>
          <a:lstStyle>
            <a:lvl1pPr>
              <a:defRPr sz="4400" b="0" i="0">
                <a:solidFill>
                  <a:schemeClr val="accent3"/>
                </a:solidFill>
                <a:latin typeface="Amare Walter Neue Mager" panose="020B0403040202060203"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F561D0A3-798E-848A-DE40-BB27AB7956F6}"/>
              </a:ext>
            </a:extLst>
          </p:cNvPr>
          <p:cNvSpPr>
            <a:spLocks noGrp="1"/>
          </p:cNvSpPr>
          <p:nvPr>
            <p:ph idx="1"/>
          </p:nvPr>
        </p:nvSpPr>
        <p:spPr>
          <a:xfrm>
            <a:off x="6320118" y="1825625"/>
            <a:ext cx="5607542" cy="4351338"/>
          </a:xfrm>
        </p:spPr>
        <p:txBody>
          <a:bodyPr/>
          <a:lstStyle>
            <a:lvl1pPr>
              <a:defRPr b="0" i="0">
                <a:solidFill>
                  <a:schemeClr val="accent3">
                    <a:lumMod val="20000"/>
                    <a:lumOff val="80000"/>
                  </a:schemeClr>
                </a:solidFill>
                <a:latin typeface="Amare Walter Neue Mager" panose="020B0403040202060203" pitchFamily="34" charset="77"/>
              </a:defRPr>
            </a:lvl1pPr>
            <a:lvl2pPr>
              <a:defRPr b="0" i="0">
                <a:solidFill>
                  <a:schemeClr val="accent3">
                    <a:lumMod val="20000"/>
                    <a:lumOff val="80000"/>
                  </a:schemeClr>
                </a:solidFill>
                <a:latin typeface="Amare Walter Neue Mager" panose="020B0403040202060203" pitchFamily="34" charset="77"/>
              </a:defRPr>
            </a:lvl2pPr>
            <a:lvl3pPr>
              <a:defRPr b="0" i="0">
                <a:solidFill>
                  <a:schemeClr val="accent3">
                    <a:lumMod val="20000"/>
                    <a:lumOff val="80000"/>
                  </a:schemeClr>
                </a:solidFill>
                <a:latin typeface="Amare Walter Neue Mager" panose="020B0403040202060203" pitchFamily="34" charset="77"/>
              </a:defRPr>
            </a:lvl3pPr>
            <a:lvl4pPr>
              <a:defRPr b="0" i="0">
                <a:solidFill>
                  <a:schemeClr val="accent3">
                    <a:lumMod val="20000"/>
                    <a:lumOff val="80000"/>
                  </a:schemeClr>
                </a:solidFill>
                <a:latin typeface="Amare Walter Neue Mager" panose="020B0403040202060203" pitchFamily="34" charset="77"/>
              </a:defRPr>
            </a:lvl4pPr>
            <a:lvl5pPr>
              <a:defRPr b="0" i="0">
                <a:solidFill>
                  <a:schemeClr val="accent3">
                    <a:lumMod val="20000"/>
                    <a:lumOff val="80000"/>
                  </a:schemeClr>
                </a:solidFill>
                <a:latin typeface="Amare Walter Neue Mager" panose="020B0403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EF3BBC58-EEB2-06A7-E773-B2E22D1CEAED}"/>
              </a:ext>
            </a:extLst>
          </p:cNvPr>
          <p:cNvSpPr>
            <a:spLocks noGrp="1"/>
          </p:cNvSpPr>
          <p:nvPr>
            <p:ph type="body" sz="quarter" idx="13" hasCustomPrompt="1"/>
          </p:nvPr>
        </p:nvSpPr>
        <p:spPr>
          <a:xfrm>
            <a:off x="244169" y="531434"/>
            <a:ext cx="5397900" cy="289344"/>
          </a:xfrm>
        </p:spPr>
        <p:txBody>
          <a:bodyPr>
            <a:noAutofit/>
          </a:bodyPr>
          <a:lstStyle>
            <a:lvl1pPr marL="0" indent="0">
              <a:buNone/>
              <a:defRPr sz="1200" b="0" i="0">
                <a:solidFill>
                  <a:schemeClr val="tx2"/>
                </a:solidFill>
                <a:latin typeface="Amare Walter Neue Mager" panose="020B0403040202060203" pitchFamily="34" charset="77"/>
              </a:defRPr>
            </a:lvl1pPr>
          </a:lstStyle>
          <a:p>
            <a:pPr lvl="0"/>
            <a:r>
              <a:rPr lang="en-US"/>
              <a:t>Click to Edit Section</a:t>
            </a:r>
          </a:p>
        </p:txBody>
      </p:sp>
      <p:pic>
        <p:nvPicPr>
          <p:cNvPr id="9" name="Picture 8">
            <a:extLst>
              <a:ext uri="{FF2B5EF4-FFF2-40B4-BE49-F238E27FC236}">
                <a16:creationId xmlns:a16="http://schemas.microsoft.com/office/drawing/2014/main" id="{233CA003-9AA4-3E26-FD7A-00B592E93137}"/>
              </a:ext>
            </a:extLst>
          </p:cNvPr>
          <p:cNvPicPr>
            <a:picLocks noChangeAspect="1"/>
          </p:cNvPicPr>
          <p:nvPr userDrawn="1"/>
        </p:nvPicPr>
        <p:blipFill>
          <a:blip r:embed="rId2"/>
          <a:stretch>
            <a:fillRect/>
          </a:stretch>
        </p:blipFill>
        <p:spPr>
          <a:xfrm>
            <a:off x="262089" y="5905542"/>
            <a:ext cx="1381081" cy="712727"/>
          </a:xfrm>
          <a:prstGeom prst="rect">
            <a:avLst/>
          </a:prstGeom>
        </p:spPr>
      </p:pic>
    </p:spTree>
    <p:extLst>
      <p:ext uri="{BB962C8B-B14F-4D97-AF65-F5344CB8AC3E}">
        <p14:creationId xmlns:p14="http://schemas.microsoft.com/office/powerpoint/2010/main" val="104074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mare Science of Selling Wellness">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CE238B-F697-8217-BC13-8DA9FC5BBE7F}"/>
              </a:ext>
            </a:extLst>
          </p:cNvPr>
          <p:cNvPicPr>
            <a:picLocks noChangeAspect="1"/>
          </p:cNvPicPr>
          <p:nvPr userDrawn="1"/>
        </p:nvPicPr>
        <p:blipFill>
          <a:blip r:embed="rId2"/>
          <a:stretch>
            <a:fillRect/>
          </a:stretch>
        </p:blipFill>
        <p:spPr>
          <a:xfrm>
            <a:off x="3008199" y="2217183"/>
            <a:ext cx="5992926" cy="2488290"/>
          </a:xfrm>
          <a:prstGeom prst="rect">
            <a:avLst/>
          </a:prstGeom>
        </p:spPr>
      </p:pic>
    </p:spTree>
    <p:extLst>
      <p:ext uri="{BB962C8B-B14F-4D97-AF65-F5344CB8AC3E}">
        <p14:creationId xmlns:p14="http://schemas.microsoft.com/office/powerpoint/2010/main" val="2316298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mare SSW Bla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175EFE-422B-4B90-6249-930ADEFD0DD3}"/>
              </a:ext>
            </a:extLst>
          </p:cNvPr>
          <p:cNvPicPr>
            <a:picLocks noChangeAspect="1"/>
          </p:cNvPicPr>
          <p:nvPr userDrawn="1"/>
        </p:nvPicPr>
        <p:blipFill>
          <a:blip r:embed="rId2"/>
          <a:stretch>
            <a:fillRect/>
          </a:stretch>
        </p:blipFill>
        <p:spPr>
          <a:xfrm>
            <a:off x="266313" y="5862783"/>
            <a:ext cx="1563624" cy="649224"/>
          </a:xfrm>
          <a:prstGeom prst="rect">
            <a:avLst/>
          </a:prstGeom>
        </p:spPr>
      </p:pic>
    </p:spTree>
    <p:extLst>
      <p:ext uri="{BB962C8B-B14F-4D97-AF65-F5344CB8AC3E}">
        <p14:creationId xmlns:p14="http://schemas.microsoft.com/office/powerpoint/2010/main" val="349981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mare SSW Blank w/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0154-8A42-C850-2E89-DB5B88E8180B}"/>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49F7EB0-0C2E-50BC-1AB6-2652896B8082}"/>
              </a:ext>
            </a:extLst>
          </p:cNvPr>
          <p:cNvPicPr>
            <a:picLocks noChangeAspect="1"/>
          </p:cNvPicPr>
          <p:nvPr userDrawn="1"/>
        </p:nvPicPr>
        <p:blipFill>
          <a:blip r:embed="rId2"/>
          <a:stretch>
            <a:fillRect/>
          </a:stretch>
        </p:blipFill>
        <p:spPr>
          <a:xfrm>
            <a:off x="266313" y="5862783"/>
            <a:ext cx="1563624" cy="649224"/>
          </a:xfrm>
          <a:prstGeom prst="rect">
            <a:avLst/>
          </a:prstGeom>
        </p:spPr>
      </p:pic>
    </p:spTree>
    <p:extLst>
      <p:ext uri="{BB962C8B-B14F-4D97-AF65-F5344CB8AC3E}">
        <p14:creationId xmlns:p14="http://schemas.microsoft.com/office/powerpoint/2010/main" val="3623715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mare SSW Blank Plum">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B660B-7599-C638-516B-79775939B61F}"/>
              </a:ext>
            </a:extLst>
          </p:cNvPr>
          <p:cNvPicPr>
            <a:picLocks noChangeAspect="1"/>
          </p:cNvPicPr>
          <p:nvPr userDrawn="1"/>
        </p:nvPicPr>
        <p:blipFill>
          <a:blip r:embed="rId2"/>
          <a:stretch>
            <a:fillRect/>
          </a:stretch>
        </p:blipFill>
        <p:spPr>
          <a:xfrm>
            <a:off x="264999" y="5860370"/>
            <a:ext cx="1569239" cy="651555"/>
          </a:xfrm>
          <a:prstGeom prst="rect">
            <a:avLst/>
          </a:prstGeom>
        </p:spPr>
      </p:pic>
    </p:spTree>
    <p:extLst>
      <p:ext uri="{BB962C8B-B14F-4D97-AF65-F5344CB8AC3E}">
        <p14:creationId xmlns:p14="http://schemas.microsoft.com/office/powerpoint/2010/main" val="80302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mare SSW 50/50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9670E5-843E-CD0C-5CDC-55285E03EE77}"/>
              </a:ext>
            </a:extLst>
          </p:cNvPr>
          <p:cNvSpPr/>
          <p:nvPr userDrawn="1"/>
        </p:nvSpPr>
        <p:spPr>
          <a:xfrm>
            <a:off x="6096000"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1ABB7-4544-20A3-F114-7569CD06718C}"/>
              </a:ext>
            </a:extLst>
          </p:cNvPr>
          <p:cNvSpPr>
            <a:spLocks noGrp="1"/>
          </p:cNvSpPr>
          <p:nvPr>
            <p:ph type="title"/>
          </p:nvPr>
        </p:nvSpPr>
        <p:spPr>
          <a:xfrm>
            <a:off x="245723" y="820777"/>
            <a:ext cx="5388595" cy="1101171"/>
          </a:xfrm>
        </p:spPr>
        <p:txBody>
          <a:bodyPr lIns="64008">
            <a:noAutofit/>
          </a:bodyPr>
          <a:lstStyle>
            <a:lvl1pPr>
              <a:defRPr sz="4400" b="0" i="0">
                <a:solidFill>
                  <a:schemeClr val="accent3"/>
                </a:solidFill>
                <a:latin typeface="Amare Walter Neue Mager" panose="020B0403040202060203"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F561D0A3-798E-848A-DE40-BB27AB7956F6}"/>
              </a:ext>
            </a:extLst>
          </p:cNvPr>
          <p:cNvSpPr>
            <a:spLocks noGrp="1"/>
          </p:cNvSpPr>
          <p:nvPr>
            <p:ph idx="1"/>
          </p:nvPr>
        </p:nvSpPr>
        <p:spPr>
          <a:xfrm>
            <a:off x="6320118" y="1825625"/>
            <a:ext cx="5607542" cy="4351338"/>
          </a:xfrm>
        </p:spPr>
        <p:txBody>
          <a:bodyPr/>
          <a:lstStyle>
            <a:lvl1pPr>
              <a:defRPr b="0" i="0">
                <a:solidFill>
                  <a:schemeClr val="accent3">
                    <a:lumMod val="20000"/>
                    <a:lumOff val="80000"/>
                  </a:schemeClr>
                </a:solidFill>
                <a:latin typeface="Amare Walter Neue Mager" panose="020B0403040202060203" pitchFamily="34" charset="77"/>
              </a:defRPr>
            </a:lvl1pPr>
            <a:lvl2pPr>
              <a:defRPr b="0" i="0">
                <a:solidFill>
                  <a:schemeClr val="accent3">
                    <a:lumMod val="20000"/>
                    <a:lumOff val="80000"/>
                  </a:schemeClr>
                </a:solidFill>
                <a:latin typeface="Amare Walter Neue Mager" panose="020B0403040202060203" pitchFamily="34" charset="77"/>
              </a:defRPr>
            </a:lvl2pPr>
            <a:lvl3pPr>
              <a:defRPr b="0" i="0">
                <a:solidFill>
                  <a:schemeClr val="accent3">
                    <a:lumMod val="20000"/>
                    <a:lumOff val="80000"/>
                  </a:schemeClr>
                </a:solidFill>
                <a:latin typeface="Amare Walter Neue Mager" panose="020B0403040202060203" pitchFamily="34" charset="77"/>
              </a:defRPr>
            </a:lvl3pPr>
            <a:lvl4pPr>
              <a:defRPr b="0" i="0">
                <a:solidFill>
                  <a:schemeClr val="accent3">
                    <a:lumMod val="20000"/>
                    <a:lumOff val="80000"/>
                  </a:schemeClr>
                </a:solidFill>
                <a:latin typeface="Amare Walter Neue Mager" panose="020B0403040202060203" pitchFamily="34" charset="77"/>
              </a:defRPr>
            </a:lvl4pPr>
            <a:lvl5pPr>
              <a:defRPr b="0" i="0">
                <a:solidFill>
                  <a:schemeClr val="accent3">
                    <a:lumMod val="20000"/>
                    <a:lumOff val="80000"/>
                  </a:schemeClr>
                </a:solidFill>
                <a:latin typeface="Amare Walter Neue Mager" panose="020B0403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EF3BBC58-EEB2-06A7-E773-B2E22D1CEAED}"/>
              </a:ext>
            </a:extLst>
          </p:cNvPr>
          <p:cNvSpPr>
            <a:spLocks noGrp="1"/>
          </p:cNvSpPr>
          <p:nvPr>
            <p:ph type="body" sz="quarter" idx="13" hasCustomPrompt="1"/>
          </p:nvPr>
        </p:nvSpPr>
        <p:spPr>
          <a:xfrm>
            <a:off x="244169" y="531434"/>
            <a:ext cx="5397900" cy="289344"/>
          </a:xfrm>
        </p:spPr>
        <p:txBody>
          <a:bodyPr>
            <a:noAutofit/>
          </a:bodyPr>
          <a:lstStyle>
            <a:lvl1pPr marL="0" indent="0">
              <a:buNone/>
              <a:defRPr sz="1200" b="0" i="0">
                <a:solidFill>
                  <a:schemeClr val="tx2"/>
                </a:solidFill>
                <a:latin typeface="Amare Walter Neue Mager" panose="020B0403040202060203" pitchFamily="34" charset="77"/>
              </a:defRPr>
            </a:lvl1pPr>
          </a:lstStyle>
          <a:p>
            <a:pPr lvl="0"/>
            <a:r>
              <a:rPr lang="en-US"/>
              <a:t>Click to Edit Section</a:t>
            </a:r>
          </a:p>
        </p:txBody>
      </p:sp>
      <p:pic>
        <p:nvPicPr>
          <p:cNvPr id="6" name="Picture 5">
            <a:extLst>
              <a:ext uri="{FF2B5EF4-FFF2-40B4-BE49-F238E27FC236}">
                <a16:creationId xmlns:a16="http://schemas.microsoft.com/office/drawing/2014/main" id="{11E290E6-73F9-F834-C392-BB2B09679B95}"/>
              </a:ext>
            </a:extLst>
          </p:cNvPr>
          <p:cNvPicPr>
            <a:picLocks noChangeAspect="1"/>
          </p:cNvPicPr>
          <p:nvPr userDrawn="1"/>
        </p:nvPicPr>
        <p:blipFill>
          <a:blip r:embed="rId2"/>
          <a:stretch>
            <a:fillRect/>
          </a:stretch>
        </p:blipFill>
        <p:spPr>
          <a:xfrm>
            <a:off x="266313" y="5862783"/>
            <a:ext cx="1563624" cy="649224"/>
          </a:xfrm>
          <a:prstGeom prst="rect">
            <a:avLst/>
          </a:prstGeom>
        </p:spPr>
      </p:pic>
    </p:spTree>
    <p:extLst>
      <p:ext uri="{BB962C8B-B14F-4D97-AF65-F5344CB8AC3E}">
        <p14:creationId xmlns:p14="http://schemas.microsoft.com/office/powerpoint/2010/main" val="58274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Content">
    <p:bg>
      <p:bgPr>
        <a:solidFill>
          <a:schemeClr val="bg1"/>
        </a:solidFill>
        <a:effectLst/>
      </p:bgPr>
    </p:bg>
    <p:spTree>
      <p:nvGrpSpPr>
        <p:cNvPr id="1" name=""/>
        <p:cNvGrpSpPr/>
        <p:nvPr/>
      </p:nvGrpSpPr>
      <p:grpSpPr>
        <a:xfrm>
          <a:off x="0" y="0"/>
          <a:ext cx="0" cy="0"/>
          <a:chOff x="0" y="0"/>
          <a:chExt cx="0" cy="0"/>
        </a:xfrm>
      </p:grpSpPr>
      <p:pic>
        <p:nvPicPr>
          <p:cNvPr id="3" name="Picture 2" descr="A purple and white background&#10;&#10;AI-generated content may be incorrect.">
            <a:extLst>
              <a:ext uri="{FF2B5EF4-FFF2-40B4-BE49-F238E27FC236}">
                <a16:creationId xmlns:a16="http://schemas.microsoft.com/office/drawing/2014/main" id="{FD94515A-E99B-C991-FED4-B100A599628D}"/>
              </a:ext>
            </a:extLst>
          </p:cNvPr>
          <p:cNvPicPr>
            <a:picLocks noChangeAspect="1"/>
          </p:cNvPicPr>
          <p:nvPr userDrawn="1"/>
        </p:nvPicPr>
        <p:blipFill>
          <a:blip r:embed="rId2"/>
          <a:srcRect t="6614" b="88556"/>
          <a:stretch/>
        </p:blipFill>
        <p:spPr>
          <a:xfrm>
            <a:off x="-1" y="0"/>
            <a:ext cx="12192001" cy="331200"/>
          </a:xfrm>
          <a:prstGeom prst="rect">
            <a:avLst/>
          </a:prstGeom>
        </p:spPr>
      </p:pic>
    </p:spTree>
    <p:extLst>
      <p:ext uri="{BB962C8B-B14F-4D97-AF65-F5344CB8AC3E}">
        <p14:creationId xmlns:p14="http://schemas.microsoft.com/office/powerpoint/2010/main" val="825598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0154-8A42-C850-2E89-DB5B88E8180B}"/>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189144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mare Logo w/Title">
    <p:bg>
      <p:bgPr>
        <a:solidFill>
          <a:schemeClr val="accent3"/>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E9C2D09-ED28-18FA-CD09-795E0D1030A1}"/>
              </a:ext>
            </a:extLst>
          </p:cNvPr>
          <p:cNvSpPr>
            <a:spLocks noGrp="1"/>
          </p:cNvSpPr>
          <p:nvPr>
            <p:ph type="body" sz="quarter" idx="13"/>
          </p:nvPr>
        </p:nvSpPr>
        <p:spPr>
          <a:xfrm>
            <a:off x="1949824" y="4494399"/>
            <a:ext cx="8283388" cy="962025"/>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5" name="Picture 4" descr="A purple letter on a black background&#10;&#10;Description automatically generated">
            <a:extLst>
              <a:ext uri="{FF2B5EF4-FFF2-40B4-BE49-F238E27FC236}">
                <a16:creationId xmlns:a16="http://schemas.microsoft.com/office/drawing/2014/main" id="{44EC4A79-B5B1-83EB-E22F-DD77DC3B45D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209800" y="2713600"/>
            <a:ext cx="7772400" cy="1430800"/>
          </a:xfrm>
          <a:prstGeom prst="rect">
            <a:avLst/>
          </a:prstGeom>
        </p:spPr>
      </p:pic>
    </p:spTree>
    <p:extLst>
      <p:ext uri="{BB962C8B-B14F-4D97-AF65-F5344CB8AC3E}">
        <p14:creationId xmlns:p14="http://schemas.microsoft.com/office/powerpoint/2010/main" val="329995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mare Blank">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8F95B66-72CE-73AB-2B53-27ADFE7A9D67}"/>
              </a:ext>
            </a:extLst>
          </p:cNvPr>
          <p:cNvSpPr>
            <a:spLocks noGrp="1"/>
          </p:cNvSpPr>
          <p:nvPr>
            <p:ph type="sldNum" sz="quarter" idx="12"/>
          </p:nvPr>
        </p:nvSpPr>
        <p:spPr/>
        <p:txBody>
          <a:bodyPr/>
          <a:lstStyle>
            <a:lvl1pPr>
              <a:defRPr>
                <a:solidFill>
                  <a:schemeClr val="tx2"/>
                </a:solidFill>
              </a:defRPr>
            </a:lvl1pPr>
          </a:lstStyle>
          <a:p>
            <a:fld id="{FEDAFF86-66A4-D342-B39A-0C3E2798F66C}" type="slidenum">
              <a:rPr lang="en-US" smtClean="0"/>
              <a:pPr/>
              <a:t>‹#›</a:t>
            </a:fld>
            <a:endParaRPr lang="en-US"/>
          </a:p>
        </p:txBody>
      </p:sp>
    </p:spTree>
    <p:extLst>
      <p:ext uri="{BB962C8B-B14F-4D97-AF65-F5344CB8AC3E}">
        <p14:creationId xmlns:p14="http://schemas.microsoft.com/office/powerpoint/2010/main" val="112773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mare Blank 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0154-8A42-C850-2E89-DB5B88E8180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34AF2A5-72BB-B50F-BE88-97252C16279B}"/>
              </a:ext>
            </a:extLst>
          </p:cNvPr>
          <p:cNvSpPr>
            <a:spLocks noGrp="1"/>
          </p:cNvSpPr>
          <p:nvPr>
            <p:ph type="sldNum" sz="quarter" idx="10"/>
          </p:nvPr>
        </p:nvSpPr>
        <p:spPr/>
        <p:txBody>
          <a:bodyPr/>
          <a:lstStyle/>
          <a:p>
            <a:fld id="{FEDAFF86-66A4-D342-B39A-0C3E2798F66C}" type="slidenum">
              <a:rPr lang="en-US" smtClean="0"/>
              <a:pPr/>
              <a:t>‹#›</a:t>
            </a:fld>
            <a:endParaRPr lang="en-US"/>
          </a:p>
        </p:txBody>
      </p:sp>
    </p:spTree>
    <p:extLst>
      <p:ext uri="{BB962C8B-B14F-4D97-AF65-F5344CB8AC3E}">
        <p14:creationId xmlns:p14="http://schemas.microsoft.com/office/powerpoint/2010/main" val="422546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mare Blank Plum">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8F95B66-72CE-73AB-2B53-27ADFE7A9D67}"/>
              </a:ext>
            </a:extLst>
          </p:cNvPr>
          <p:cNvSpPr>
            <a:spLocks noGrp="1"/>
          </p:cNvSpPr>
          <p:nvPr>
            <p:ph type="sldNum" sz="quarter" idx="12"/>
          </p:nvPr>
        </p:nvSpPr>
        <p:spPr/>
        <p:txBody>
          <a:bodyPr/>
          <a:lstStyle>
            <a:lvl1pPr>
              <a:defRPr>
                <a:solidFill>
                  <a:schemeClr val="bg1"/>
                </a:solidFill>
              </a:defRPr>
            </a:lvl1pPr>
          </a:lstStyle>
          <a:p>
            <a:fld id="{FEDAFF86-66A4-D342-B39A-0C3E2798F66C}" type="slidenum">
              <a:rPr lang="en-US" smtClean="0"/>
              <a:pPr/>
              <a:t>‹#›</a:t>
            </a:fld>
            <a:endParaRPr lang="en-US"/>
          </a:p>
        </p:txBody>
      </p:sp>
      <p:pic>
        <p:nvPicPr>
          <p:cNvPr id="2" name="Picture 1" descr="A purple letter on a black background&#10;&#10;Description automatically generated">
            <a:extLst>
              <a:ext uri="{FF2B5EF4-FFF2-40B4-BE49-F238E27FC236}">
                <a16:creationId xmlns:a16="http://schemas.microsoft.com/office/drawing/2014/main" id="{40762580-569E-B19A-1AB1-5DF51DBB383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45723" y="6429613"/>
            <a:ext cx="1184953" cy="218597"/>
          </a:xfrm>
          <a:prstGeom prst="rect">
            <a:avLst/>
          </a:prstGeom>
        </p:spPr>
      </p:pic>
      <p:sp>
        <p:nvSpPr>
          <p:cNvPr id="3" name="Text Placeholder 2">
            <a:extLst>
              <a:ext uri="{FF2B5EF4-FFF2-40B4-BE49-F238E27FC236}">
                <a16:creationId xmlns:a16="http://schemas.microsoft.com/office/drawing/2014/main" id="{5699FF24-E238-095E-285A-60209DAAB29D}"/>
              </a:ext>
            </a:extLst>
          </p:cNvPr>
          <p:cNvSpPr txBox="1">
            <a:spLocks/>
          </p:cNvSpPr>
          <p:nvPr userDrawn="1"/>
        </p:nvSpPr>
        <p:spPr>
          <a:xfrm>
            <a:off x="7251037" y="6448957"/>
            <a:ext cx="4213225" cy="15676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700" b="0" i="0" kern="1200">
                <a:solidFill>
                  <a:schemeClr val="tx2"/>
                </a:solidFill>
                <a:latin typeface="Amare Walter Neue"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re Walter Neue"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re Walter Neue"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re Walter Neue"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re Walter Neue"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700">
                <a:solidFill>
                  <a:schemeClr val="accent3">
                    <a:lumMod val="60000"/>
                    <a:lumOff val="40000"/>
                  </a:schemeClr>
                </a:solidFill>
                <a:latin typeface="Arial" panose="020B0604020202020204" pitchFamily="34" charset="0"/>
                <a:cs typeface="Arial" panose="020B0604020202020204" pitchFamily="34" charset="0"/>
              </a:rPr>
              <a:t>Copyright © </a:t>
            </a:r>
            <a:fld id="{9FB19062-2D99-6645-8272-5FFAA846905C}" type="datetimeyyyy">
              <a:rPr lang="en-US" sz="700" smtClean="0">
                <a:solidFill>
                  <a:schemeClr val="accent3">
                    <a:lumMod val="60000"/>
                    <a:lumOff val="40000"/>
                  </a:schemeClr>
                </a:solidFill>
                <a:latin typeface="Arial" panose="020B0604020202020204" pitchFamily="34" charset="0"/>
                <a:cs typeface="Arial" panose="020B0604020202020204" pitchFamily="34" charset="0"/>
              </a:rPr>
              <a:pPr algn="r"/>
              <a:t>2025</a:t>
            </a:fld>
            <a:r>
              <a:rPr lang="en-US" sz="700">
                <a:solidFill>
                  <a:schemeClr val="accent3">
                    <a:lumMod val="60000"/>
                    <a:lumOff val="40000"/>
                  </a:schemeClr>
                </a:solidFill>
                <a:latin typeface="Arial" panose="020B0604020202020204" pitchFamily="34" charset="0"/>
                <a:cs typeface="Arial" panose="020B0604020202020204" pitchFamily="34" charset="0"/>
              </a:rPr>
              <a:t> Amare Global. All rights reserved. </a:t>
            </a:r>
            <a:endParaRPr lang="en-US" sz="700">
              <a:solidFill>
                <a:schemeClr val="accent3">
                  <a:lumMod val="60000"/>
                  <a:lumOff val="40000"/>
                </a:schemeClr>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2948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mare 50/50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9670E5-843E-CD0C-5CDC-55285E03EE77}"/>
              </a:ext>
            </a:extLst>
          </p:cNvPr>
          <p:cNvSpPr/>
          <p:nvPr userDrawn="1"/>
        </p:nvSpPr>
        <p:spPr>
          <a:xfrm>
            <a:off x="6096000"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1ABB7-4544-20A3-F114-7569CD06718C}"/>
              </a:ext>
            </a:extLst>
          </p:cNvPr>
          <p:cNvSpPr>
            <a:spLocks noGrp="1"/>
          </p:cNvSpPr>
          <p:nvPr>
            <p:ph type="title"/>
          </p:nvPr>
        </p:nvSpPr>
        <p:spPr>
          <a:xfrm>
            <a:off x="245723" y="820777"/>
            <a:ext cx="5388595" cy="1101171"/>
          </a:xfrm>
        </p:spPr>
        <p:txBody>
          <a:bodyPr lIns="64008">
            <a:noAutofit/>
          </a:bodyPr>
          <a:lstStyle>
            <a:lvl1pPr>
              <a:defRPr sz="4400" b="0" i="0">
                <a:solidFill>
                  <a:schemeClr val="accent3"/>
                </a:solidFill>
                <a:latin typeface="Amare Walter Neue Mager" panose="020B0403040202060203"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F561D0A3-798E-848A-DE40-BB27AB7956F6}"/>
              </a:ext>
            </a:extLst>
          </p:cNvPr>
          <p:cNvSpPr>
            <a:spLocks noGrp="1"/>
          </p:cNvSpPr>
          <p:nvPr>
            <p:ph idx="1"/>
          </p:nvPr>
        </p:nvSpPr>
        <p:spPr>
          <a:xfrm>
            <a:off x="6320118" y="1825625"/>
            <a:ext cx="5607542" cy="4351338"/>
          </a:xfrm>
        </p:spPr>
        <p:txBody>
          <a:bodyPr/>
          <a:lstStyle>
            <a:lvl1pPr>
              <a:defRPr b="0" i="0">
                <a:solidFill>
                  <a:schemeClr val="accent3">
                    <a:lumMod val="20000"/>
                    <a:lumOff val="80000"/>
                  </a:schemeClr>
                </a:solidFill>
                <a:latin typeface="Amare Walter Neue Mager" panose="020B0403040202060203" pitchFamily="34" charset="77"/>
              </a:defRPr>
            </a:lvl1pPr>
            <a:lvl2pPr>
              <a:defRPr b="0" i="0">
                <a:solidFill>
                  <a:schemeClr val="accent3">
                    <a:lumMod val="20000"/>
                    <a:lumOff val="80000"/>
                  </a:schemeClr>
                </a:solidFill>
                <a:latin typeface="Amare Walter Neue Mager" panose="020B0403040202060203" pitchFamily="34" charset="77"/>
              </a:defRPr>
            </a:lvl2pPr>
            <a:lvl3pPr>
              <a:defRPr b="0" i="0">
                <a:solidFill>
                  <a:schemeClr val="accent3">
                    <a:lumMod val="20000"/>
                    <a:lumOff val="80000"/>
                  </a:schemeClr>
                </a:solidFill>
                <a:latin typeface="Amare Walter Neue Mager" panose="020B0403040202060203" pitchFamily="34" charset="77"/>
              </a:defRPr>
            </a:lvl3pPr>
            <a:lvl4pPr>
              <a:defRPr b="0" i="0">
                <a:solidFill>
                  <a:schemeClr val="accent3">
                    <a:lumMod val="20000"/>
                    <a:lumOff val="80000"/>
                  </a:schemeClr>
                </a:solidFill>
                <a:latin typeface="Amare Walter Neue Mager" panose="020B0403040202060203" pitchFamily="34" charset="77"/>
              </a:defRPr>
            </a:lvl4pPr>
            <a:lvl5pPr>
              <a:defRPr b="0" i="0">
                <a:solidFill>
                  <a:schemeClr val="accent3">
                    <a:lumMod val="20000"/>
                    <a:lumOff val="80000"/>
                  </a:schemeClr>
                </a:solidFill>
                <a:latin typeface="Amare Walter Neue Mager" panose="020B0403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8F95B66-72CE-73AB-2B53-27ADFE7A9D67}"/>
              </a:ext>
            </a:extLst>
          </p:cNvPr>
          <p:cNvSpPr>
            <a:spLocks noGrp="1"/>
          </p:cNvSpPr>
          <p:nvPr>
            <p:ph type="sldNum" sz="quarter" idx="12"/>
          </p:nvPr>
        </p:nvSpPr>
        <p:spPr/>
        <p:txBody>
          <a:bodyPr/>
          <a:lstStyle>
            <a:lvl1pPr>
              <a:defRPr>
                <a:solidFill>
                  <a:schemeClr val="accent3">
                    <a:lumMod val="20000"/>
                    <a:lumOff val="80000"/>
                  </a:schemeClr>
                </a:solidFill>
              </a:defRPr>
            </a:lvl1pPr>
          </a:lstStyle>
          <a:p>
            <a:fld id="{FEDAFF86-66A4-D342-B39A-0C3E2798F66C}" type="slidenum">
              <a:rPr lang="en-US" smtClean="0"/>
              <a:pPr/>
              <a:t>‹#›</a:t>
            </a:fld>
            <a:endParaRPr lang="en-US"/>
          </a:p>
        </p:txBody>
      </p:sp>
      <p:sp>
        <p:nvSpPr>
          <p:cNvPr id="10" name="Text Placeholder 8">
            <a:extLst>
              <a:ext uri="{FF2B5EF4-FFF2-40B4-BE49-F238E27FC236}">
                <a16:creationId xmlns:a16="http://schemas.microsoft.com/office/drawing/2014/main" id="{EF3BBC58-EEB2-06A7-E773-B2E22D1CEAED}"/>
              </a:ext>
            </a:extLst>
          </p:cNvPr>
          <p:cNvSpPr>
            <a:spLocks noGrp="1"/>
          </p:cNvSpPr>
          <p:nvPr>
            <p:ph type="body" sz="quarter" idx="13" hasCustomPrompt="1"/>
          </p:nvPr>
        </p:nvSpPr>
        <p:spPr>
          <a:xfrm>
            <a:off x="244169" y="531434"/>
            <a:ext cx="5397900" cy="289344"/>
          </a:xfrm>
        </p:spPr>
        <p:txBody>
          <a:bodyPr>
            <a:noAutofit/>
          </a:bodyPr>
          <a:lstStyle>
            <a:lvl1pPr marL="0" indent="0">
              <a:buNone/>
              <a:defRPr sz="1200" b="0" i="0">
                <a:solidFill>
                  <a:schemeClr val="tx2"/>
                </a:solidFill>
                <a:latin typeface="Amare Walter Neue Mager" panose="020B0403040202060203" pitchFamily="34" charset="77"/>
              </a:defRPr>
            </a:lvl1pPr>
          </a:lstStyle>
          <a:p>
            <a:pPr lvl="0"/>
            <a:r>
              <a:rPr lang="en-US"/>
              <a:t>Click to Edit Section</a:t>
            </a:r>
          </a:p>
        </p:txBody>
      </p:sp>
      <p:pic>
        <p:nvPicPr>
          <p:cNvPr id="5" name="Picture 4" descr="A purple letter on a black background&#10;&#10;Description automatically generated">
            <a:extLst>
              <a:ext uri="{FF2B5EF4-FFF2-40B4-BE49-F238E27FC236}">
                <a16:creationId xmlns:a16="http://schemas.microsoft.com/office/drawing/2014/main" id="{15CF9172-581D-D069-E218-881D1461ABBA}"/>
              </a:ext>
            </a:extLst>
          </p:cNvPr>
          <p:cNvPicPr>
            <a:picLocks noChangeAspect="1"/>
          </p:cNvPicPr>
          <p:nvPr userDrawn="1"/>
        </p:nvPicPr>
        <p:blipFill>
          <a:blip r:embed="rId2"/>
          <a:stretch>
            <a:fillRect/>
          </a:stretch>
        </p:blipFill>
        <p:spPr>
          <a:xfrm>
            <a:off x="245723" y="6429613"/>
            <a:ext cx="1184953" cy="218597"/>
          </a:xfrm>
          <a:prstGeom prst="rect">
            <a:avLst/>
          </a:prstGeom>
        </p:spPr>
      </p:pic>
      <p:sp>
        <p:nvSpPr>
          <p:cNvPr id="8" name="Text Placeholder 2">
            <a:extLst>
              <a:ext uri="{FF2B5EF4-FFF2-40B4-BE49-F238E27FC236}">
                <a16:creationId xmlns:a16="http://schemas.microsoft.com/office/drawing/2014/main" id="{56FF8251-4FEE-D4EF-ACC0-B7CE64BE2A28}"/>
              </a:ext>
            </a:extLst>
          </p:cNvPr>
          <p:cNvSpPr txBox="1">
            <a:spLocks/>
          </p:cNvSpPr>
          <p:nvPr userDrawn="1"/>
        </p:nvSpPr>
        <p:spPr>
          <a:xfrm>
            <a:off x="7251037" y="6448957"/>
            <a:ext cx="4213225" cy="15676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700" b="0" i="0" kern="1200">
                <a:solidFill>
                  <a:schemeClr val="tx2"/>
                </a:solidFill>
                <a:latin typeface="Amare Walter Neue"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re Walter Neue"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re Walter Neue"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re Walter Neue"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re Walter Neue"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700">
                <a:solidFill>
                  <a:schemeClr val="accent3">
                    <a:lumMod val="60000"/>
                    <a:lumOff val="40000"/>
                  </a:schemeClr>
                </a:solidFill>
                <a:latin typeface="Arial" panose="020B0604020202020204" pitchFamily="34" charset="0"/>
                <a:cs typeface="Arial" panose="020B0604020202020204" pitchFamily="34" charset="0"/>
              </a:rPr>
              <a:t>Copyright © </a:t>
            </a:r>
            <a:fld id="{9FB19062-2D99-6645-8272-5FFAA846905C}" type="datetimeyyyy">
              <a:rPr lang="en-US" sz="700" smtClean="0">
                <a:solidFill>
                  <a:schemeClr val="accent3">
                    <a:lumMod val="60000"/>
                    <a:lumOff val="40000"/>
                  </a:schemeClr>
                </a:solidFill>
                <a:latin typeface="Arial" panose="020B0604020202020204" pitchFamily="34" charset="0"/>
                <a:cs typeface="Arial" panose="020B0604020202020204" pitchFamily="34" charset="0"/>
              </a:rPr>
              <a:pPr algn="r"/>
              <a:t>2025</a:t>
            </a:fld>
            <a:r>
              <a:rPr lang="en-US" sz="700">
                <a:solidFill>
                  <a:schemeClr val="accent3">
                    <a:lumMod val="60000"/>
                    <a:lumOff val="40000"/>
                  </a:schemeClr>
                </a:solidFill>
                <a:latin typeface="Arial" panose="020B0604020202020204" pitchFamily="34" charset="0"/>
                <a:cs typeface="Arial" panose="020B0604020202020204" pitchFamily="34" charset="0"/>
              </a:rPr>
              <a:t> Amare Global. All rights reserved. </a:t>
            </a:r>
            <a:endParaRPr lang="en-US" sz="700">
              <a:solidFill>
                <a:schemeClr val="accent3">
                  <a:lumMod val="60000"/>
                  <a:lumOff val="40000"/>
                </a:schemeClr>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94443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usiness &amp; Science with Amare Logo">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54F73-5152-9872-CAAF-6F484CF6493E}"/>
              </a:ext>
            </a:extLst>
          </p:cNvPr>
          <p:cNvPicPr>
            <a:picLocks noChangeAspect="1"/>
          </p:cNvPicPr>
          <p:nvPr userDrawn="1"/>
        </p:nvPicPr>
        <p:blipFill>
          <a:blip r:embed="rId2"/>
          <a:stretch>
            <a:fillRect/>
          </a:stretch>
        </p:blipFill>
        <p:spPr>
          <a:xfrm>
            <a:off x="3521242" y="2100260"/>
            <a:ext cx="5149516" cy="2657480"/>
          </a:xfrm>
          <a:prstGeom prst="rect">
            <a:avLst/>
          </a:prstGeom>
        </p:spPr>
      </p:pic>
    </p:spTree>
    <p:extLst>
      <p:ext uri="{BB962C8B-B14F-4D97-AF65-F5344CB8AC3E}">
        <p14:creationId xmlns:p14="http://schemas.microsoft.com/office/powerpoint/2010/main" val="51545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mp;S With Amare Blan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8E0F6-7D8F-43D4-D12D-14C00A09C4D1}"/>
              </a:ext>
            </a:extLst>
          </p:cNvPr>
          <p:cNvPicPr>
            <a:picLocks noChangeAspect="1"/>
          </p:cNvPicPr>
          <p:nvPr userDrawn="1"/>
        </p:nvPicPr>
        <p:blipFill>
          <a:blip r:embed="rId2"/>
          <a:stretch>
            <a:fillRect/>
          </a:stretch>
        </p:blipFill>
        <p:spPr>
          <a:xfrm>
            <a:off x="262089" y="5905542"/>
            <a:ext cx="1381081" cy="712727"/>
          </a:xfrm>
          <a:prstGeom prst="rect">
            <a:avLst/>
          </a:prstGeom>
        </p:spPr>
      </p:pic>
    </p:spTree>
    <p:extLst>
      <p:ext uri="{BB962C8B-B14F-4D97-AF65-F5344CB8AC3E}">
        <p14:creationId xmlns:p14="http://schemas.microsoft.com/office/powerpoint/2010/main" val="8079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mp;S With Amare Blank w/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0154-8A42-C850-2E89-DB5B88E8180B}"/>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3A62660E-5C6A-5FD0-9C79-F29B3AC66E7E}"/>
              </a:ext>
            </a:extLst>
          </p:cNvPr>
          <p:cNvPicPr>
            <a:picLocks noChangeAspect="1"/>
          </p:cNvPicPr>
          <p:nvPr userDrawn="1"/>
        </p:nvPicPr>
        <p:blipFill>
          <a:blip r:embed="rId2"/>
          <a:stretch>
            <a:fillRect/>
          </a:stretch>
        </p:blipFill>
        <p:spPr>
          <a:xfrm>
            <a:off x="262089" y="5905542"/>
            <a:ext cx="1381081" cy="712727"/>
          </a:xfrm>
          <a:prstGeom prst="rect">
            <a:avLst/>
          </a:prstGeom>
        </p:spPr>
      </p:pic>
    </p:spTree>
    <p:extLst>
      <p:ext uri="{BB962C8B-B14F-4D97-AF65-F5344CB8AC3E}">
        <p14:creationId xmlns:p14="http://schemas.microsoft.com/office/powerpoint/2010/main" val="9193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CAEBB-831E-A1B3-0489-7577B5F3055F}"/>
              </a:ext>
            </a:extLst>
          </p:cNvPr>
          <p:cNvSpPr>
            <a:spLocks noGrp="1"/>
          </p:cNvSpPr>
          <p:nvPr>
            <p:ph type="title"/>
          </p:nvPr>
        </p:nvSpPr>
        <p:spPr>
          <a:xfrm>
            <a:off x="245723" y="589518"/>
            <a:ext cx="11681937" cy="1101171"/>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BAD102F0-F264-952E-615C-C95F9A5F69CD}"/>
              </a:ext>
            </a:extLst>
          </p:cNvPr>
          <p:cNvSpPr>
            <a:spLocks noGrp="1"/>
          </p:cNvSpPr>
          <p:nvPr>
            <p:ph type="body" idx="1"/>
          </p:nvPr>
        </p:nvSpPr>
        <p:spPr>
          <a:xfrm>
            <a:off x="245723" y="1825625"/>
            <a:ext cx="1168193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ED0E0F5-F54D-F4E0-410A-AA316C3E79CB}"/>
              </a:ext>
            </a:extLst>
          </p:cNvPr>
          <p:cNvSpPr>
            <a:spLocks noGrp="1"/>
          </p:cNvSpPr>
          <p:nvPr>
            <p:ph type="sldNum" sz="quarter" idx="4"/>
          </p:nvPr>
        </p:nvSpPr>
        <p:spPr>
          <a:xfrm>
            <a:off x="9184460" y="6356350"/>
            <a:ext cx="2743200" cy="365125"/>
          </a:xfrm>
          <a:prstGeom prst="rect">
            <a:avLst/>
          </a:prstGeom>
        </p:spPr>
        <p:txBody>
          <a:bodyPr vert="horz" wrap="square" lIns="91440" tIns="45720" rIns="0" bIns="45720" rtlCol="0" anchor="ctr"/>
          <a:lstStyle>
            <a:lvl1pPr marL="0" indent="0" algn="r">
              <a:tabLst>
                <a:tab pos="2563813" algn="l"/>
              </a:tabLst>
              <a:defRPr sz="900">
                <a:solidFill>
                  <a:schemeClr val="tx2"/>
                </a:solidFill>
                <a:latin typeface="Amare Walter Neue" panose="020B0503040202060203" pitchFamily="34" charset="77"/>
              </a:defRPr>
            </a:lvl1pPr>
          </a:lstStyle>
          <a:p>
            <a:fld id="{FEDAFF86-66A4-D342-B39A-0C3E2798F66C}" type="slidenum">
              <a:rPr lang="en-US" smtClean="0"/>
              <a:pPr/>
              <a:t>‹#›</a:t>
            </a:fld>
            <a:endParaRPr lang="en-US"/>
          </a:p>
        </p:txBody>
      </p:sp>
      <p:pic>
        <p:nvPicPr>
          <p:cNvPr id="8" name="Picture 7" descr="A purple letter on a black background&#10;&#10;Description automatically generated">
            <a:extLst>
              <a:ext uri="{FF2B5EF4-FFF2-40B4-BE49-F238E27FC236}">
                <a16:creationId xmlns:a16="http://schemas.microsoft.com/office/drawing/2014/main" id="{44AB0261-6AFF-4329-1235-FAF8F2EDE80B}"/>
              </a:ext>
            </a:extLst>
          </p:cNvPr>
          <p:cNvPicPr>
            <a:picLocks noChangeAspect="1"/>
          </p:cNvPicPr>
          <p:nvPr userDrawn="1"/>
        </p:nvPicPr>
        <p:blipFill>
          <a:blip r:embed="rId20"/>
          <a:stretch>
            <a:fillRect/>
          </a:stretch>
        </p:blipFill>
        <p:spPr>
          <a:xfrm>
            <a:off x="245723" y="6429613"/>
            <a:ext cx="1184953" cy="218597"/>
          </a:xfrm>
          <a:prstGeom prst="rect">
            <a:avLst/>
          </a:prstGeom>
        </p:spPr>
      </p:pic>
      <p:sp>
        <p:nvSpPr>
          <p:cNvPr id="4" name="Text Placeholder 2">
            <a:extLst>
              <a:ext uri="{FF2B5EF4-FFF2-40B4-BE49-F238E27FC236}">
                <a16:creationId xmlns:a16="http://schemas.microsoft.com/office/drawing/2014/main" id="{8532E048-80AA-ED2B-0FEA-9C37DA299BF8}"/>
              </a:ext>
            </a:extLst>
          </p:cNvPr>
          <p:cNvSpPr txBox="1">
            <a:spLocks/>
          </p:cNvSpPr>
          <p:nvPr userDrawn="1"/>
        </p:nvSpPr>
        <p:spPr>
          <a:xfrm>
            <a:off x="7251037" y="6448957"/>
            <a:ext cx="4213225" cy="15676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700" b="0" i="0" kern="1200">
                <a:solidFill>
                  <a:schemeClr val="tx2"/>
                </a:solidFill>
                <a:latin typeface="Amare Walter Neue"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re Walter Neue"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re Walter Neue"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re Walter Neue"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re Walter Neue"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700">
                <a:solidFill>
                  <a:schemeClr val="tx2">
                    <a:lumMod val="60000"/>
                    <a:lumOff val="40000"/>
                  </a:schemeClr>
                </a:solidFill>
                <a:latin typeface="Arial" panose="020B0604020202020204" pitchFamily="34" charset="0"/>
                <a:cs typeface="Arial" panose="020B0604020202020204" pitchFamily="34" charset="0"/>
              </a:rPr>
              <a:t>Copyright © </a:t>
            </a:r>
            <a:fld id="{9FB19062-2D99-6645-8272-5FFAA846905C}" type="datetimeyyyy">
              <a:rPr lang="en-US" sz="700" smtClean="0">
                <a:solidFill>
                  <a:schemeClr val="tx2">
                    <a:lumMod val="60000"/>
                    <a:lumOff val="40000"/>
                  </a:schemeClr>
                </a:solidFill>
                <a:latin typeface="Arial" panose="020B0604020202020204" pitchFamily="34" charset="0"/>
                <a:cs typeface="Arial" panose="020B0604020202020204" pitchFamily="34" charset="0"/>
              </a:rPr>
              <a:pPr algn="r"/>
              <a:t>2025</a:t>
            </a:fld>
            <a:r>
              <a:rPr lang="en-US" sz="700">
                <a:solidFill>
                  <a:schemeClr val="tx2">
                    <a:lumMod val="60000"/>
                    <a:lumOff val="40000"/>
                  </a:schemeClr>
                </a:solidFill>
                <a:latin typeface="Arial" panose="020B0604020202020204" pitchFamily="34" charset="0"/>
                <a:cs typeface="Arial" panose="020B0604020202020204" pitchFamily="34" charset="0"/>
              </a:rPr>
              <a:t> Amare Global. All rights reserved. </a:t>
            </a:r>
            <a:endParaRPr lang="en-US" sz="700">
              <a:solidFill>
                <a:schemeClr val="tx2">
                  <a:lumMod val="60000"/>
                  <a:lumOff val="40000"/>
                </a:schemeClr>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786867287"/>
      </p:ext>
    </p:extLst>
  </p:cSld>
  <p:clrMap bg1="lt1" tx1="dk1" bg2="lt2" tx2="dk2" accent1="accent1" accent2="accent2" accent3="accent3" accent4="accent4" accent5="accent5" accent6="accent6" hlink="hlink" folHlink="folHlink"/>
  <p:sldLayoutIdLst>
    <p:sldLayoutId id="2147483671" r:id="rId1"/>
    <p:sldLayoutId id="2147483668" r:id="rId2"/>
    <p:sldLayoutId id="2147483650" r:id="rId3"/>
    <p:sldLayoutId id="2147483672" r:id="rId4"/>
    <p:sldLayoutId id="2147483669" r:id="rId5"/>
    <p:sldLayoutId id="2147483676" r:id="rId6"/>
    <p:sldLayoutId id="2147483673" r:id="rId7"/>
    <p:sldLayoutId id="2147483675" r:id="rId8"/>
    <p:sldLayoutId id="2147483677" r:id="rId9"/>
    <p:sldLayoutId id="2147483674" r:id="rId10"/>
    <p:sldLayoutId id="2147483670" r:id="rId11"/>
    <p:sldLayoutId id="2147483678" r:id="rId12"/>
    <p:sldLayoutId id="2147483679" r:id="rId13"/>
    <p:sldLayoutId id="2147483680" r:id="rId14"/>
    <p:sldLayoutId id="2147483681" r:id="rId15"/>
    <p:sldLayoutId id="2147483682" r:id="rId16"/>
    <p:sldLayoutId id="2147483684" r:id="rId17"/>
    <p:sldLayoutId id="2147483685" r:id="rId18"/>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Amare Walter Neue Mager" panose="020B040304020206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re Walter Neue"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re Walter Neue"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re Walter Neue"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re Walter Neue"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re Walter Neue"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F9FB5-644B-F8B9-E48B-60B127E5422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12F157-3379-C29C-7F44-0C323CCA4ED1}"/>
              </a:ext>
            </a:extLst>
          </p:cNvPr>
          <p:cNvGraphicFramePr>
            <a:graphicFrameLocks noGrp="1"/>
          </p:cNvGraphicFramePr>
          <p:nvPr/>
        </p:nvGraphicFramePr>
        <p:xfrm>
          <a:off x="6050329" y="-6488526"/>
          <a:ext cx="4445392" cy="4351338"/>
        </p:xfrm>
        <a:graphic>
          <a:graphicData uri="http://schemas.openxmlformats.org/drawingml/2006/table">
            <a:tbl>
              <a:tblPr/>
              <a:tblGrid>
                <a:gridCol w="2222696">
                  <a:extLst>
                    <a:ext uri="{9D8B030D-6E8A-4147-A177-3AD203B41FA5}">
                      <a16:colId xmlns:a16="http://schemas.microsoft.com/office/drawing/2014/main" val="1557807379"/>
                    </a:ext>
                  </a:extLst>
                </a:gridCol>
                <a:gridCol w="2222696">
                  <a:extLst>
                    <a:ext uri="{9D8B030D-6E8A-4147-A177-3AD203B41FA5}">
                      <a16:colId xmlns:a16="http://schemas.microsoft.com/office/drawing/2014/main" val="2422537231"/>
                    </a:ext>
                  </a:extLst>
                </a:gridCol>
              </a:tblGrid>
              <a:tr h="266512">
                <a:tc>
                  <a:txBody>
                    <a:bodyPr/>
                    <a:lstStyle/>
                    <a:p>
                      <a:pPr algn="l" rtl="0" fontAlgn="base">
                        <a:lnSpc>
                          <a:spcPts val="1425"/>
                        </a:lnSpc>
                        <a:buNone/>
                      </a:pPr>
                      <a:r>
                        <a:rPr lang="en-US" sz="100" b="1" i="0">
                          <a:effectLst/>
                          <a:latin typeface="WordVisi_MSFontService"/>
                        </a:rPr>
                        <a:t>Current Amare EDGE+ Formula</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00" b="1" i="0">
                          <a:effectLst/>
                          <a:latin typeface="WordVisi_MSFontService"/>
                        </a:rPr>
                        <a:t>New Amare EDGE+ Formula</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07303414"/>
                  </a:ext>
                </a:extLst>
              </a:tr>
              <a:tr h="412750">
                <a:tc>
                  <a:txBody>
                    <a:bodyPr/>
                    <a:lstStyle/>
                    <a:p>
                      <a:pPr algn="l" rtl="0" fontAlgn="base">
                        <a:lnSpc>
                          <a:spcPts val="1425"/>
                        </a:lnSpc>
                        <a:buNone/>
                      </a:pPr>
                      <a:r>
                        <a:rPr lang="en-US" sz="100" b="0" i="0">
                          <a:effectLst/>
                          <a:latin typeface="WordVisi_MSFontService"/>
                        </a:rPr>
                        <a:t>Palm Fruit – supports BDNF and Neuron Health*</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rowSpan="2">
                  <a:txBody>
                    <a:bodyPr/>
                    <a:lstStyle/>
                    <a:p>
                      <a:pPr algn="l" rtl="0" fontAlgn="base">
                        <a:lnSpc>
                          <a:spcPts val="1425"/>
                        </a:lnSpc>
                        <a:buNone/>
                      </a:pPr>
                      <a:r>
                        <a:rPr lang="en-US" sz="100" b="0" i="0" dirty="0">
                          <a:effectLst/>
                          <a:latin typeface="WordVisi_MSFontService"/>
                        </a:rPr>
                        <a:t>Nutricog® - Like Palm Fruit, Nutricog supports BDNF for neuron health, and like Lychee Fruit, it supports mental endurance. But it goes even further—supporting multiple areas of cognitive function, including short and long-term memory, learning rate, focus and attention—all in one powerful ingredient. </a:t>
                      </a:r>
                      <a:r>
                        <a:rPr lang="en-US" sz="100" b="0" i="0" dirty="0">
                          <a:effectLst/>
                          <a:latin typeface="Aptos" panose="020B0004020202020204" pitchFamily="34" charset="0"/>
                        </a:rPr>
                        <a:t> </a:t>
                      </a:r>
                      <a:endParaRPr lang="en-US" sz="100" b="0" i="0" dirty="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56435173"/>
                  </a:ext>
                </a:extLst>
              </a:tr>
              <a:tr h="2318923">
                <a:tc>
                  <a:txBody>
                    <a:bodyPr/>
                    <a:lstStyle/>
                    <a:p>
                      <a:pPr algn="l" rtl="0" fontAlgn="base">
                        <a:lnSpc>
                          <a:spcPts val="1425"/>
                        </a:lnSpc>
                        <a:buNone/>
                      </a:pPr>
                      <a:r>
                        <a:rPr lang="en-US" sz="100" b="0" i="0">
                          <a:effectLst/>
                          <a:latin typeface="WordVisi_MSFontService"/>
                        </a:rPr>
                        <a:t>Lychee Fruit – supports mental endurance*</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59833661"/>
                  </a:ext>
                </a:extLst>
              </a:tr>
              <a:tr h="454533">
                <a:tc>
                  <a:txBody>
                    <a:bodyPr/>
                    <a:lstStyle/>
                    <a:p>
                      <a:pPr algn="l" rtl="0" fontAlgn="base">
                        <a:lnSpc>
                          <a:spcPts val="1425"/>
                        </a:lnSpc>
                        <a:buNone/>
                      </a:pPr>
                      <a:r>
                        <a:rPr lang="en-US" sz="100" b="0" i="0">
                          <a:effectLst/>
                          <a:latin typeface="WordVisi_MSFontService"/>
                        </a:rPr>
                        <a:t>Mango Leaf – supports motivation and mental flow*</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00" b="0" i="0">
                          <a:effectLst/>
                          <a:latin typeface="WordVisi_MSFontService"/>
                        </a:rPr>
                        <a:t>Mango Leaf – supports motivation and mental flow*</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21445539"/>
                  </a:ext>
                </a:extLst>
              </a:tr>
              <a:tr h="444087">
                <a:tc>
                  <a:txBody>
                    <a:bodyPr/>
                    <a:lstStyle/>
                    <a:p>
                      <a:pPr algn="l" rtl="0" fontAlgn="base">
                        <a:lnSpc>
                          <a:spcPts val="1425"/>
                        </a:lnSpc>
                        <a:buNone/>
                      </a:pPr>
                      <a:r>
                        <a:rPr lang="en-US" sz="100" b="0" i="0">
                          <a:effectLst/>
                          <a:latin typeface="WordVisi_MSFontService"/>
                        </a:rPr>
                        <a:t>Lion’s Mane – supports neuron health and memory*</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00" b="0" i="0">
                          <a:effectLst/>
                          <a:latin typeface="WordVisi_MSFontService"/>
                        </a:rPr>
                        <a:t>Lion’s Mane – supports neuron health and memory*</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23366825"/>
                  </a:ext>
                </a:extLst>
              </a:tr>
              <a:tr h="454533">
                <a:tc>
                  <a:txBody>
                    <a:bodyPr/>
                    <a:lstStyle/>
                    <a:p>
                      <a:pPr algn="l" rtl="0" fontAlgn="base">
                        <a:lnSpc>
                          <a:spcPts val="1425"/>
                        </a:lnSpc>
                        <a:buNone/>
                      </a:pPr>
                      <a:r>
                        <a:rPr lang="en-US" sz="100" b="0" i="0">
                          <a:effectLst/>
                          <a:latin typeface="WordVisi_MSFontService"/>
                        </a:rPr>
                        <a:t>Citicoline - A precursor to neurotransmitters.*</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00" b="0" i="0">
                          <a:effectLst/>
                          <a:latin typeface="WordVisi_MSFontService"/>
                        </a:rPr>
                        <a:t>Citicoline - A precursor to neurotransmitters.*</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67742972"/>
                  </a:ext>
                </a:extLst>
              </a:tr>
            </a:tbl>
          </a:graphicData>
        </a:graphic>
      </p:graphicFrame>
      <p:sp>
        <p:nvSpPr>
          <p:cNvPr id="3" name="Rectangle 1">
            <a:extLst>
              <a:ext uri="{FF2B5EF4-FFF2-40B4-BE49-F238E27FC236}">
                <a16:creationId xmlns:a16="http://schemas.microsoft.com/office/drawing/2014/main" id="{5BD9BC4F-6604-1AB9-5C7C-16359E3AF8F6}"/>
              </a:ext>
            </a:extLst>
          </p:cNvPr>
          <p:cNvSpPr>
            <a:spLocks noChangeArrowheads="1"/>
          </p:cNvSpPr>
          <p:nvPr/>
        </p:nvSpPr>
        <p:spPr bwMode="auto">
          <a:xfrm>
            <a:off x="6049962" y="-6351846"/>
            <a:ext cx="7497538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WordVisiPilcrow_MSFontService"/>
                <a:cs typeface="Segoe UI" panose="020B0502040204020203"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162F5E64-30B2-BAB5-691F-90E5B467A657}"/>
              </a:ext>
            </a:extLst>
          </p:cNvPr>
          <p:cNvGraphicFramePr>
            <a:graphicFrameLocks noGrp="1"/>
          </p:cNvGraphicFramePr>
          <p:nvPr/>
        </p:nvGraphicFramePr>
        <p:xfrm>
          <a:off x="4068417" y="-6687308"/>
          <a:ext cx="5022690" cy="4351338"/>
        </p:xfrm>
        <a:graphic>
          <a:graphicData uri="http://schemas.openxmlformats.org/drawingml/2006/table">
            <a:tbl>
              <a:tblPr/>
              <a:tblGrid>
                <a:gridCol w="2511345">
                  <a:extLst>
                    <a:ext uri="{9D8B030D-6E8A-4147-A177-3AD203B41FA5}">
                      <a16:colId xmlns:a16="http://schemas.microsoft.com/office/drawing/2014/main" val="3065773524"/>
                    </a:ext>
                  </a:extLst>
                </a:gridCol>
                <a:gridCol w="2511345">
                  <a:extLst>
                    <a:ext uri="{9D8B030D-6E8A-4147-A177-3AD203B41FA5}">
                      <a16:colId xmlns:a16="http://schemas.microsoft.com/office/drawing/2014/main" val="2423890133"/>
                    </a:ext>
                  </a:extLst>
                </a:gridCol>
              </a:tblGrid>
              <a:tr h="266512">
                <a:tc>
                  <a:txBody>
                    <a:bodyPr/>
                    <a:lstStyle/>
                    <a:p>
                      <a:pPr algn="l" rtl="0" fontAlgn="base">
                        <a:lnSpc>
                          <a:spcPts val="1425"/>
                        </a:lnSpc>
                        <a:buNone/>
                      </a:pPr>
                      <a:r>
                        <a:rPr lang="en-US" sz="100" b="1" i="0">
                          <a:effectLst/>
                          <a:latin typeface="WordVisi_MSFontService"/>
                        </a:rPr>
                        <a:t>Current Amare EDGE+ Formula</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00" b="1" i="0">
                          <a:effectLst/>
                          <a:latin typeface="WordVisi_MSFontService"/>
                        </a:rPr>
                        <a:t>New Amare EDGE+ Formula</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60221654"/>
                  </a:ext>
                </a:extLst>
              </a:tr>
              <a:tr h="412750">
                <a:tc>
                  <a:txBody>
                    <a:bodyPr/>
                    <a:lstStyle/>
                    <a:p>
                      <a:pPr algn="l" rtl="0" fontAlgn="base">
                        <a:lnSpc>
                          <a:spcPts val="1425"/>
                        </a:lnSpc>
                        <a:buNone/>
                      </a:pPr>
                      <a:r>
                        <a:rPr lang="en-US" sz="100" b="0" i="0">
                          <a:effectLst/>
                          <a:latin typeface="WordVisi_MSFontService"/>
                        </a:rPr>
                        <a:t>Palm Fruit – supports BDNF and Neuron Health*</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rowSpan="2">
                  <a:txBody>
                    <a:bodyPr/>
                    <a:lstStyle/>
                    <a:p>
                      <a:pPr algn="l" rtl="0" fontAlgn="base">
                        <a:lnSpc>
                          <a:spcPts val="1425"/>
                        </a:lnSpc>
                        <a:buNone/>
                      </a:pPr>
                      <a:r>
                        <a:rPr lang="en-US" sz="100" b="0" i="0" dirty="0">
                          <a:effectLst/>
                          <a:latin typeface="WordVisi_MSFontService"/>
                        </a:rPr>
                        <a:t>Nutricog® - Like Palm Fruit, Nutricog supports BDNF for neuron health, and like Lychee Fruit, it supports mental endurance. But it goes even further—supporting multiple areas of cognitive function, including short and long-term memory, learning rate, focus and attention—all in one powerful ingredient. </a:t>
                      </a:r>
                      <a:r>
                        <a:rPr lang="en-US" sz="100" b="0" i="0" dirty="0">
                          <a:effectLst/>
                          <a:latin typeface="Aptos" panose="020B0004020202020204" pitchFamily="34" charset="0"/>
                        </a:rPr>
                        <a:t> </a:t>
                      </a:r>
                      <a:endParaRPr lang="en-US" sz="100" b="0" i="0" dirty="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9964284"/>
                  </a:ext>
                </a:extLst>
              </a:tr>
              <a:tr h="2318923">
                <a:tc>
                  <a:txBody>
                    <a:bodyPr/>
                    <a:lstStyle/>
                    <a:p>
                      <a:pPr algn="l" rtl="0" fontAlgn="base">
                        <a:lnSpc>
                          <a:spcPts val="1425"/>
                        </a:lnSpc>
                        <a:buNone/>
                      </a:pPr>
                      <a:r>
                        <a:rPr lang="en-US" sz="100" b="0" i="0">
                          <a:effectLst/>
                          <a:latin typeface="WordVisi_MSFontService"/>
                        </a:rPr>
                        <a:t>Lychee Fruit – supports mental endurance*</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540485096"/>
                  </a:ext>
                </a:extLst>
              </a:tr>
              <a:tr h="454533">
                <a:tc>
                  <a:txBody>
                    <a:bodyPr/>
                    <a:lstStyle/>
                    <a:p>
                      <a:pPr algn="l" rtl="0" fontAlgn="base">
                        <a:lnSpc>
                          <a:spcPts val="1425"/>
                        </a:lnSpc>
                        <a:buNone/>
                      </a:pPr>
                      <a:r>
                        <a:rPr lang="en-US" sz="100" b="0" i="0">
                          <a:effectLst/>
                          <a:latin typeface="WordVisi_MSFontService"/>
                        </a:rPr>
                        <a:t>Mango Leaf – supports motivation and mental flow*</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00" b="0" i="0">
                          <a:effectLst/>
                          <a:latin typeface="WordVisi_MSFontService"/>
                        </a:rPr>
                        <a:t>Mango Leaf – supports motivation and mental flow*</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53968881"/>
                  </a:ext>
                </a:extLst>
              </a:tr>
              <a:tr h="444087">
                <a:tc>
                  <a:txBody>
                    <a:bodyPr/>
                    <a:lstStyle/>
                    <a:p>
                      <a:pPr algn="l" rtl="0" fontAlgn="base">
                        <a:lnSpc>
                          <a:spcPts val="1425"/>
                        </a:lnSpc>
                        <a:buNone/>
                      </a:pPr>
                      <a:r>
                        <a:rPr lang="en-US" sz="100" b="0" i="0">
                          <a:effectLst/>
                          <a:latin typeface="WordVisi_MSFontService"/>
                        </a:rPr>
                        <a:t>Lion’s Mane – supports neuron health and memory*</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00" b="0" i="0">
                          <a:effectLst/>
                          <a:latin typeface="WordVisi_MSFontService"/>
                        </a:rPr>
                        <a:t>Lion’s Mane – supports neuron health and memory*</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13516556"/>
                  </a:ext>
                </a:extLst>
              </a:tr>
              <a:tr h="454533">
                <a:tc>
                  <a:txBody>
                    <a:bodyPr/>
                    <a:lstStyle/>
                    <a:p>
                      <a:pPr algn="l" rtl="0" fontAlgn="base">
                        <a:lnSpc>
                          <a:spcPts val="1425"/>
                        </a:lnSpc>
                        <a:buNone/>
                      </a:pPr>
                      <a:r>
                        <a:rPr lang="en-US" sz="100" b="0" i="0">
                          <a:effectLst/>
                          <a:latin typeface="WordVisi_MSFontService"/>
                        </a:rPr>
                        <a:t>Citicoline - A precursor to neurotransmitters.*</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00" b="0" i="0">
                          <a:effectLst/>
                          <a:latin typeface="WordVisi_MSFontService"/>
                        </a:rPr>
                        <a:t>Citicoline - A precursor to neurotransmitters.*</a:t>
                      </a:r>
                      <a:r>
                        <a:rPr lang="en-US" sz="100" b="0" i="0">
                          <a:effectLst/>
                          <a:latin typeface="Aptos" panose="020B0004020202020204" pitchFamily="34" charset="0"/>
                        </a:rPr>
                        <a:t> </a:t>
                      </a:r>
                      <a:endParaRPr lang="en-US" sz="100" b="0" i="0">
                        <a:effectLst/>
                      </a:endParaRPr>
                    </a:p>
                  </a:txBody>
                  <a:tcPr marL="5372" marR="5372" marT="2686" marB="268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6650393"/>
                  </a:ext>
                </a:extLst>
              </a:tr>
            </a:tbl>
          </a:graphicData>
        </a:graphic>
      </p:graphicFrame>
      <p:graphicFrame>
        <p:nvGraphicFramePr>
          <p:cNvPr id="7" name="Table 6">
            <a:extLst>
              <a:ext uri="{FF2B5EF4-FFF2-40B4-BE49-F238E27FC236}">
                <a16:creationId xmlns:a16="http://schemas.microsoft.com/office/drawing/2014/main" id="{B0D01565-84A9-BCCE-8B84-236D0BE1DE52}"/>
              </a:ext>
            </a:extLst>
          </p:cNvPr>
          <p:cNvGraphicFramePr>
            <a:graphicFrameLocks noGrp="1"/>
          </p:cNvGraphicFramePr>
          <p:nvPr>
            <p:extLst>
              <p:ext uri="{D42A27DB-BD31-4B8C-83A1-F6EECF244321}">
                <p14:modId xmlns:p14="http://schemas.microsoft.com/office/powerpoint/2010/main" val="2956484890"/>
              </p:ext>
            </p:extLst>
          </p:nvPr>
        </p:nvGraphicFramePr>
        <p:xfrm>
          <a:off x="245723" y="2522742"/>
          <a:ext cx="11452719" cy="531099"/>
        </p:xfrm>
        <a:graphic>
          <a:graphicData uri="http://schemas.openxmlformats.org/drawingml/2006/table">
            <a:tbl>
              <a:tblPr firstRow="1" bandRow="1">
                <a:tableStyleId>{22838BEF-8BB2-4498-84A7-C5851F593DF1}</a:tableStyleId>
              </a:tblPr>
              <a:tblGrid>
                <a:gridCol w="5546934">
                  <a:extLst>
                    <a:ext uri="{9D8B030D-6E8A-4147-A177-3AD203B41FA5}">
                      <a16:colId xmlns:a16="http://schemas.microsoft.com/office/drawing/2014/main" val="223889184"/>
                    </a:ext>
                  </a:extLst>
                </a:gridCol>
                <a:gridCol w="343759">
                  <a:extLst>
                    <a:ext uri="{9D8B030D-6E8A-4147-A177-3AD203B41FA5}">
                      <a16:colId xmlns:a16="http://schemas.microsoft.com/office/drawing/2014/main" val="1501666112"/>
                    </a:ext>
                  </a:extLst>
                </a:gridCol>
                <a:gridCol w="5562026">
                  <a:extLst>
                    <a:ext uri="{9D8B030D-6E8A-4147-A177-3AD203B41FA5}">
                      <a16:colId xmlns:a16="http://schemas.microsoft.com/office/drawing/2014/main" val="1351008311"/>
                    </a:ext>
                  </a:extLst>
                </a:gridCol>
              </a:tblGrid>
              <a:tr h="531099">
                <a:tc>
                  <a:txBody>
                    <a:bodyPr/>
                    <a:lstStyle/>
                    <a:p>
                      <a:r>
                        <a:rPr lang="en-US" sz="2400" b="0" i="0" u="none" strike="noStrike" kern="1200" dirty="0">
                          <a:solidFill>
                            <a:srgbClr val="5F2656"/>
                          </a:solidFill>
                          <a:effectLst/>
                          <a:latin typeface="Amare Walter Neue Mittel" panose="020B0503040202060203" pitchFamily="34" charset="77"/>
                        </a:rPr>
                        <a:t>                   Kids Happy Juice Formula </a:t>
                      </a:r>
                      <a:endParaRPr lang="en-US" sz="2400" b="0" i="0" dirty="0">
                        <a:solidFill>
                          <a:srgbClr val="5F2656"/>
                        </a:solidFill>
                        <a:latin typeface="Amare Walter Neue Mittel" panose="020B0503040202060203" pitchFamily="34" charset="77"/>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2400" b="0" i="0" dirty="0">
                        <a:solidFill>
                          <a:srgbClr val="5F2656"/>
                        </a:solidFill>
                        <a:latin typeface="Amare Walter Neue Mittel" panose="020B0503040202060203" pitchFamily="34" charset="77"/>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US" sz="2400" b="0" i="0" u="none" strike="noStrike" kern="1200" dirty="0">
                          <a:solidFill>
                            <a:srgbClr val="5F2656"/>
                          </a:solidFill>
                          <a:effectLst/>
                          <a:latin typeface="Amare Walter Neue Mittel" panose="020B0503040202060203" pitchFamily="34" charset="77"/>
                        </a:rPr>
                        <a:t>                   Kids Happy Juice Formula </a:t>
                      </a:r>
                      <a:endParaRPr lang="en-US" sz="2400" b="0" i="0" dirty="0">
                        <a:solidFill>
                          <a:srgbClr val="5F2656"/>
                        </a:solidFill>
                        <a:latin typeface="Amare Walter Neue Mittel" panose="020B0503040202060203" pitchFamily="34" charset="77"/>
                      </a:endParaRPr>
                    </a:p>
                  </a:txBody>
                  <a:tcPr>
                    <a:lnL w="6350" cap="flat" cmpd="sng" algn="ctr">
                      <a:noFill/>
                      <a:prstDash val="solid"/>
                      <a:round/>
                      <a:headEnd type="none" w="med" len="med"/>
                      <a:tailEnd type="none" w="med" len="med"/>
                    </a:lnL>
                    <a:lnB w="6350" cap="flat" cmpd="sng" algn="ctr">
                      <a:noFill/>
                      <a:prstDash val="solid"/>
                      <a:round/>
                      <a:headEnd type="none" w="med" len="med"/>
                      <a:tailEnd type="none" w="med" len="med"/>
                    </a:lnB>
                    <a:noFill/>
                  </a:tcPr>
                </a:tc>
                <a:extLst>
                  <a:ext uri="{0D108BD9-81ED-4DB2-BD59-A6C34878D82A}">
                    <a16:rowId xmlns:a16="http://schemas.microsoft.com/office/drawing/2014/main" val="245666155"/>
                  </a:ext>
                </a:extLst>
              </a:tr>
            </a:tbl>
          </a:graphicData>
        </a:graphic>
      </p:graphicFrame>
      <p:sp>
        <p:nvSpPr>
          <p:cNvPr id="22" name="Title 1">
            <a:extLst>
              <a:ext uri="{FF2B5EF4-FFF2-40B4-BE49-F238E27FC236}">
                <a16:creationId xmlns:a16="http://schemas.microsoft.com/office/drawing/2014/main" id="{E6B6FC61-BD04-0AED-F25E-F6D920A2421B}"/>
              </a:ext>
            </a:extLst>
          </p:cNvPr>
          <p:cNvSpPr txBox="1">
            <a:spLocks/>
          </p:cNvSpPr>
          <p:nvPr/>
        </p:nvSpPr>
        <p:spPr>
          <a:xfrm>
            <a:off x="245724" y="589518"/>
            <a:ext cx="10554954" cy="1260797"/>
          </a:xfrm>
          <a:prstGeom prst="rect">
            <a:avLst/>
          </a:prstGeom>
        </p:spPr>
        <p:txBody>
          <a:bodyPr/>
          <a:lstStyle>
            <a:lvl1pPr algn="l" defTabSz="914400" rtl="0" eaLnBrk="1" latinLnBrk="0" hangingPunct="1">
              <a:lnSpc>
                <a:spcPct val="90000"/>
              </a:lnSpc>
              <a:spcBef>
                <a:spcPct val="0"/>
              </a:spcBef>
              <a:buNone/>
              <a:defRPr sz="4000" b="0" i="0" kern="1200">
                <a:solidFill>
                  <a:schemeClr val="accent3"/>
                </a:solidFill>
                <a:latin typeface="Amare Walter Neue Mager" panose="020B0403040202060203" pitchFamily="34" charset="77"/>
                <a:ea typeface="+mj-ea"/>
                <a:cs typeface="+mj-cs"/>
              </a:defRPr>
            </a:lvl1pPr>
          </a:lstStyle>
          <a:p>
            <a:r>
              <a:rPr lang="en-US" sz="3600" b="1" i="1" dirty="0">
                <a:latin typeface="Amare Walter Neue" panose="020B0503040202060203" pitchFamily="34" charset="77"/>
              </a:rPr>
              <a:t>NEW</a:t>
            </a:r>
            <a:r>
              <a:rPr lang="en-US" sz="3600" b="1" i="1" dirty="0">
                <a:latin typeface="Amare Walter Neue Halbfett Kurs" panose="020B0503040202060203" pitchFamily="34" charset="77"/>
              </a:rPr>
              <a:t> </a:t>
            </a:r>
            <a:r>
              <a:rPr lang="en-US" sz="3600" dirty="0"/>
              <a:t>Advanced Formula </a:t>
            </a:r>
          </a:p>
          <a:p>
            <a:r>
              <a:rPr lang="en-US" sz="1400" i="1" dirty="0"/>
              <a:t>We’ve elevated the formula by removing Lychee Fruit and Palm Fruit and introducing Nutricog®.</a:t>
            </a:r>
          </a:p>
          <a:p>
            <a:endParaRPr lang="en-US" sz="1600" dirty="0"/>
          </a:p>
          <a:p>
            <a:r>
              <a:rPr lang="en-US" sz="1400" dirty="0"/>
              <a:t>Kids Happy Juice has been upgraded with Nutricog®, the same powerful ingredient featured in the updated adult EDGE+ formula. It delivers half the adult dose, reflecting current research on suitable ingredient levels to support children’s unique needs. We have mirrored the same Mixed Berry Flavor used in original formula, however you may experience a slight taste difference with the addition of Nutricog® in the new, advanced formula.  </a:t>
            </a:r>
          </a:p>
        </p:txBody>
      </p:sp>
      <p:sp>
        <p:nvSpPr>
          <p:cNvPr id="4" name="Rounded Rectangle 3">
            <a:extLst>
              <a:ext uri="{FF2B5EF4-FFF2-40B4-BE49-F238E27FC236}">
                <a16:creationId xmlns:a16="http://schemas.microsoft.com/office/drawing/2014/main" id="{176399A2-DCE8-995C-5305-8B8C7762822A}"/>
              </a:ext>
            </a:extLst>
          </p:cNvPr>
          <p:cNvSpPr/>
          <p:nvPr/>
        </p:nvSpPr>
        <p:spPr>
          <a:xfrm>
            <a:off x="282893" y="2507554"/>
            <a:ext cx="1326911" cy="412511"/>
          </a:xfrm>
          <a:prstGeom prst="roundRect">
            <a:avLst>
              <a:gd name="adj" fmla="val 50000"/>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solidFill>
                <a:latin typeface="Amare Walter Neue" panose="020B0503040202060203" pitchFamily="34" charset="77"/>
              </a:rPr>
              <a:t>CURRENT</a:t>
            </a:r>
            <a:endParaRPr lang="en-US" dirty="0">
              <a:solidFill>
                <a:schemeClr val="accent3"/>
              </a:solidFill>
              <a:latin typeface="Amare Walter Neue" panose="020B0503040202060203" pitchFamily="34" charset="77"/>
            </a:endParaRPr>
          </a:p>
        </p:txBody>
      </p:sp>
      <p:sp>
        <p:nvSpPr>
          <p:cNvPr id="5" name="Rounded Rectangle 4">
            <a:extLst>
              <a:ext uri="{FF2B5EF4-FFF2-40B4-BE49-F238E27FC236}">
                <a16:creationId xmlns:a16="http://schemas.microsoft.com/office/drawing/2014/main" id="{4BAE5C5B-580B-C94E-F2B2-E7565B7D9DCC}"/>
              </a:ext>
            </a:extLst>
          </p:cNvPr>
          <p:cNvSpPr/>
          <p:nvPr/>
        </p:nvSpPr>
        <p:spPr>
          <a:xfrm>
            <a:off x="6086691" y="2516877"/>
            <a:ext cx="1326911" cy="412511"/>
          </a:xfrm>
          <a:prstGeom prst="roundRect">
            <a:avLst>
              <a:gd name="adj" fmla="val 50000"/>
            </a:avLst>
          </a:prstGeom>
          <a:solidFill>
            <a:schemeClr val="accent3"/>
          </a:solidFill>
          <a:ln>
            <a:noFill/>
          </a:ln>
          <a:effectLst>
            <a:glow rad="139700">
              <a:schemeClr val="accent3">
                <a:lumMod val="60000"/>
                <a:lumOff val="40000"/>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dirty="0">
                <a:latin typeface="Amare Walter Neue Halbfett Kurs" panose="020B0503040202060203" pitchFamily="34" charset="77"/>
              </a:rPr>
              <a:t>NEW</a:t>
            </a:r>
            <a:endParaRPr lang="en-US" b="1" i="1" dirty="0">
              <a:latin typeface="Amare Walter Neue Halbfett Kurs" panose="020B0503040202060203" pitchFamily="34" charset="77"/>
            </a:endParaRPr>
          </a:p>
        </p:txBody>
      </p:sp>
      <p:graphicFrame>
        <p:nvGraphicFramePr>
          <p:cNvPr id="9" name="Table 8">
            <a:extLst>
              <a:ext uri="{FF2B5EF4-FFF2-40B4-BE49-F238E27FC236}">
                <a16:creationId xmlns:a16="http://schemas.microsoft.com/office/drawing/2014/main" id="{15248880-06C2-4BF6-D53E-87E444A396EF}"/>
              </a:ext>
            </a:extLst>
          </p:cNvPr>
          <p:cNvGraphicFramePr>
            <a:graphicFrameLocks noGrp="1"/>
          </p:cNvGraphicFramePr>
          <p:nvPr>
            <p:extLst>
              <p:ext uri="{D42A27DB-BD31-4B8C-83A1-F6EECF244321}">
                <p14:modId xmlns:p14="http://schemas.microsoft.com/office/powerpoint/2010/main" val="604596458"/>
              </p:ext>
            </p:extLst>
          </p:nvPr>
        </p:nvGraphicFramePr>
        <p:xfrm>
          <a:off x="1071715" y="3140012"/>
          <a:ext cx="9837968" cy="2926080"/>
        </p:xfrm>
        <a:graphic>
          <a:graphicData uri="http://schemas.openxmlformats.org/drawingml/2006/table">
            <a:tbl>
              <a:tblPr firstRow="1" bandRow="1">
                <a:tableStyleId>{F5AB1C69-6EDB-4FF4-983F-18BD219EF322}</a:tableStyleId>
              </a:tblPr>
              <a:tblGrid>
                <a:gridCol w="4918984">
                  <a:extLst>
                    <a:ext uri="{9D8B030D-6E8A-4147-A177-3AD203B41FA5}">
                      <a16:colId xmlns:a16="http://schemas.microsoft.com/office/drawing/2014/main" val="415132336"/>
                    </a:ext>
                  </a:extLst>
                </a:gridCol>
                <a:gridCol w="4918984">
                  <a:extLst>
                    <a:ext uri="{9D8B030D-6E8A-4147-A177-3AD203B41FA5}">
                      <a16:colId xmlns:a16="http://schemas.microsoft.com/office/drawing/2014/main" val="702049461"/>
                    </a:ext>
                  </a:extLst>
                </a:gridCol>
              </a:tblGrid>
              <a:tr h="620643">
                <a:tc>
                  <a:txBody>
                    <a:bodyPr/>
                    <a:lstStyle/>
                    <a:p>
                      <a:pPr algn="ctr"/>
                      <a:r>
                        <a:rPr lang="en-US" b="1" i="0" dirty="0">
                          <a:solidFill>
                            <a:schemeClr val="tx1">
                              <a:lumMod val="50000"/>
                              <a:lumOff val="50000"/>
                            </a:schemeClr>
                          </a:solidFill>
                          <a:latin typeface="Amare Walter Neue Halbfett"/>
                        </a:rPr>
                        <a:t>Neuro-nutrients </a:t>
                      </a:r>
                    </a:p>
                    <a:p>
                      <a:pPr marL="0" lvl="0" algn="ctr" defTabSz="914400" rtl="0" eaLnBrk="1" latinLnBrk="0" hangingPunct="1">
                        <a:lnSpc>
                          <a:spcPct val="100000"/>
                        </a:lnSpc>
                        <a:spcBef>
                          <a:spcPts val="0"/>
                        </a:spcBef>
                        <a:spcAft>
                          <a:spcPts val="0"/>
                        </a:spcAft>
                        <a:buNone/>
                      </a:pPr>
                      <a:r>
                        <a:rPr lang="en-US" sz="1200" b="0" i="1" kern="1200" dirty="0">
                          <a:solidFill>
                            <a:schemeClr val="accent4">
                              <a:lumMod val="50000"/>
                            </a:schemeClr>
                          </a:solidFill>
                          <a:latin typeface="Amare Walter Neue Mager Kursiv"/>
                          <a:ea typeface="+mn-ea"/>
                          <a:cs typeface="+mn-cs"/>
                        </a:rPr>
                        <a:t>A plant-based blend of Mango Leaf, Lychee Fruit, Palm Fruit and Suntheanine </a:t>
                      </a:r>
                    </a:p>
                    <a:p>
                      <a:pPr lvl="0" algn="ctr">
                        <a:buNone/>
                      </a:pPr>
                      <a:endParaRPr lang="en-US" sz="1800" b="1" i="0" u="none" strike="noStrike" noProof="0" dirty="0">
                        <a:solidFill>
                          <a:schemeClr val="tx1">
                            <a:lumMod val="50000"/>
                            <a:lumOff val="50000"/>
                          </a:schemeClr>
                        </a:solidFill>
                        <a:latin typeface="Amare Walter Neue Halbfett" panose="020B0503040202060203" pitchFamily="34" charset="77"/>
                      </a:endParaRPr>
                    </a:p>
                  </a:txBody>
                  <a:tcPr>
                    <a:noFill/>
                  </a:tcPr>
                </a:tc>
                <a:tc>
                  <a:txBody>
                    <a:bodyPr/>
                    <a:lstStyle/>
                    <a:p>
                      <a:pPr algn="ctr"/>
                      <a:r>
                        <a:rPr lang="en-US" sz="1800" b="0" i="0" kern="1200" dirty="0">
                          <a:solidFill>
                            <a:schemeClr val="accent3"/>
                          </a:solidFill>
                          <a:latin typeface="Amare Walter Neue Halbfett"/>
                          <a:ea typeface="+mn-ea"/>
                          <a:cs typeface="+mn-cs"/>
                        </a:rPr>
                        <a:t>Neuro-nutrients </a:t>
                      </a:r>
                    </a:p>
                    <a:p>
                      <a:pPr lvl="0" algn="ctr">
                        <a:lnSpc>
                          <a:spcPct val="100000"/>
                        </a:lnSpc>
                        <a:spcBef>
                          <a:spcPts val="0"/>
                        </a:spcBef>
                        <a:spcAft>
                          <a:spcPts val="0"/>
                        </a:spcAft>
                        <a:buNone/>
                      </a:pPr>
                      <a:r>
                        <a:rPr lang="en-US" sz="1200" b="0" i="1" kern="1200" dirty="0">
                          <a:solidFill>
                            <a:schemeClr val="accent3"/>
                          </a:solidFill>
                          <a:latin typeface="Amare Walter Neue Mager Kursiv"/>
                          <a:ea typeface="+mn-ea"/>
                          <a:cs typeface="+mn-cs"/>
                        </a:rPr>
                        <a:t>A plant-based blend of neuro-nutrient ingredients including Mango Leaf, Suntheanine® and Nutricog® -  a patented combination of Boswellia and Haritaki.</a:t>
                      </a:r>
                    </a:p>
                  </a:txBody>
                  <a:tcPr>
                    <a:noFill/>
                  </a:tcPr>
                </a:tc>
                <a:extLst>
                  <a:ext uri="{0D108BD9-81ED-4DB2-BD59-A6C34878D82A}">
                    <a16:rowId xmlns:a16="http://schemas.microsoft.com/office/drawing/2014/main" val="260333209"/>
                  </a:ext>
                </a:extLst>
              </a:tr>
              <a:tr h="620643">
                <a:tc>
                  <a:txBody>
                    <a:bodyPr/>
                    <a:lstStyle/>
                    <a:p>
                      <a:pPr lvl="0" algn="ctr">
                        <a:buNone/>
                      </a:pPr>
                      <a:r>
                        <a:rPr lang="en-US" sz="1800" b="1" i="0" u="none" strike="noStrike" noProof="0" dirty="0">
                          <a:solidFill>
                            <a:schemeClr val="tx1">
                              <a:lumMod val="50000"/>
                              <a:lumOff val="50000"/>
                            </a:schemeClr>
                          </a:solidFill>
                          <a:latin typeface="Amare Walter Neue Halbfett" panose="020B0503040202060203" pitchFamily="34" charset="77"/>
                        </a:rPr>
                        <a:t>Probiotics </a:t>
                      </a:r>
                    </a:p>
                    <a:p>
                      <a:pPr lvl="0" algn="ctr">
                        <a:lnSpc>
                          <a:spcPct val="100000"/>
                        </a:lnSpc>
                        <a:spcBef>
                          <a:spcPts val="0"/>
                        </a:spcBef>
                        <a:spcAft>
                          <a:spcPts val="0"/>
                        </a:spcAft>
                        <a:buNone/>
                      </a:pPr>
                      <a:r>
                        <a:rPr lang="en-US" sz="1200" b="0" i="1" kern="1200" dirty="0">
                          <a:solidFill>
                            <a:schemeClr val="accent4">
                              <a:lumMod val="50000"/>
                            </a:schemeClr>
                          </a:solidFill>
                          <a:latin typeface="Amare Walter Neue Mager Kursiv"/>
                          <a:ea typeface="+mn-ea"/>
                          <a:cs typeface="+mn-cs"/>
                        </a:rPr>
                        <a:t>Our proprietary MW3® Probiotic Blend contains 3 strains of probiotics including Lactobacillus helveticus R0052, Lactobacillus Rhamnosus R0011 and Bifidobacterium longum R0175.</a:t>
                      </a:r>
                    </a:p>
                    <a:p>
                      <a:pPr lvl="0" algn="ctr">
                        <a:lnSpc>
                          <a:spcPct val="100000"/>
                        </a:lnSpc>
                        <a:spcBef>
                          <a:spcPts val="0"/>
                        </a:spcBef>
                        <a:spcAft>
                          <a:spcPts val="0"/>
                        </a:spcAft>
                        <a:buNone/>
                      </a:pPr>
                      <a:endParaRPr lang="en-US" sz="1200" b="0" i="1" kern="1200" noProof="0" dirty="0">
                        <a:solidFill>
                          <a:schemeClr val="accent4">
                            <a:lumMod val="50000"/>
                          </a:schemeClr>
                        </a:solidFill>
                        <a:latin typeface="Amare Walter Neue Mager Kursiv"/>
                        <a:ea typeface="+mn-ea"/>
                        <a:cs typeface="+mn-cs"/>
                      </a:endParaRPr>
                    </a:p>
                  </a:txBody>
                  <a:tcPr>
                    <a:noFill/>
                  </a:tcPr>
                </a:tc>
                <a:tc>
                  <a:txBody>
                    <a:bodyPr/>
                    <a:lstStyle/>
                    <a:p>
                      <a:pPr marL="0" lvl="0" algn="ctr" defTabSz="914400" rtl="0" eaLnBrk="1" latinLnBrk="0" hangingPunct="1">
                        <a:buNone/>
                      </a:pPr>
                      <a:r>
                        <a:rPr lang="en-US" sz="1800" b="1" i="0" kern="1200" dirty="0">
                          <a:solidFill>
                            <a:schemeClr val="accent3"/>
                          </a:solidFill>
                          <a:latin typeface="Amare Walter Neue Halbfett"/>
                          <a:ea typeface="+mn-ea"/>
                          <a:cs typeface="+mn-cs"/>
                        </a:rPr>
                        <a:t>Probiotics </a:t>
                      </a:r>
                    </a:p>
                    <a:p>
                      <a:pPr lvl="0" algn="ctr">
                        <a:lnSpc>
                          <a:spcPct val="100000"/>
                        </a:lnSpc>
                        <a:spcBef>
                          <a:spcPts val="0"/>
                        </a:spcBef>
                        <a:spcAft>
                          <a:spcPts val="0"/>
                        </a:spcAft>
                        <a:buNone/>
                      </a:pPr>
                      <a:r>
                        <a:rPr lang="en-US" sz="1200" b="0" i="1" kern="1200" dirty="0">
                          <a:solidFill>
                            <a:schemeClr val="accent3"/>
                          </a:solidFill>
                          <a:latin typeface="Amare Walter Neue Mager Kursiv"/>
                          <a:ea typeface="+mn-ea"/>
                          <a:cs typeface="+mn-cs"/>
                        </a:rPr>
                        <a:t>Our proprietary MW3® Probiotic Blend contains 3 strains of probiotics including Lactobacillus helveticus R0052, Lactobacillus Rhamnosus R0011 and Bifidobacterium longum R0175.</a:t>
                      </a:r>
                    </a:p>
                  </a:txBody>
                  <a:tcPr>
                    <a:noFill/>
                  </a:tcPr>
                </a:tc>
                <a:extLst>
                  <a:ext uri="{0D108BD9-81ED-4DB2-BD59-A6C34878D82A}">
                    <a16:rowId xmlns:a16="http://schemas.microsoft.com/office/drawing/2014/main" val="1561902204"/>
                  </a:ext>
                </a:extLst>
              </a:tr>
              <a:tr h="620643">
                <a:tc>
                  <a:txBody>
                    <a:bodyPr/>
                    <a:lstStyle/>
                    <a:p>
                      <a:pPr lvl="0" algn="ctr">
                        <a:buNone/>
                      </a:pPr>
                      <a:r>
                        <a:rPr lang="en-US" sz="1800" b="1" i="0" u="none" strike="noStrike" noProof="0" dirty="0">
                          <a:solidFill>
                            <a:schemeClr val="tx1">
                              <a:lumMod val="50000"/>
                              <a:lumOff val="50000"/>
                            </a:schemeClr>
                          </a:solidFill>
                          <a:latin typeface="Amare Walter Neue Halbfett" panose="020B0503040202060203" pitchFamily="34" charset="77"/>
                        </a:rPr>
                        <a:t>Prebiotics </a:t>
                      </a:r>
                    </a:p>
                    <a:p>
                      <a:pPr marL="0" lvl="0" algn="ctr" defTabSz="914400" rtl="0" eaLnBrk="1" latinLnBrk="0" hangingPunct="1">
                        <a:lnSpc>
                          <a:spcPct val="100000"/>
                        </a:lnSpc>
                        <a:spcBef>
                          <a:spcPts val="0"/>
                        </a:spcBef>
                        <a:spcAft>
                          <a:spcPts val="0"/>
                        </a:spcAft>
                        <a:buNone/>
                      </a:pPr>
                      <a:r>
                        <a:rPr lang="en-US" sz="1200" b="0" i="1" kern="1200" dirty="0">
                          <a:solidFill>
                            <a:schemeClr val="accent4">
                              <a:lumMod val="50000"/>
                            </a:schemeClr>
                          </a:solidFill>
                          <a:latin typeface="Amare Walter Neue Mager Kursiv"/>
                          <a:ea typeface="+mn-ea"/>
                          <a:cs typeface="+mn-cs"/>
                        </a:rPr>
                        <a:t>A blend of 3 prebiotic fibers to nourish the gut*</a:t>
                      </a:r>
                      <a:endParaRPr lang="en-US" sz="1200" b="0" i="1" kern="1200" noProof="0" dirty="0">
                        <a:solidFill>
                          <a:schemeClr val="accent4">
                            <a:lumMod val="50000"/>
                          </a:schemeClr>
                        </a:solidFill>
                        <a:latin typeface="Amare Walter Neue Mager Kursiv"/>
                        <a:ea typeface="+mn-ea"/>
                        <a:cs typeface="+mn-cs"/>
                      </a:endParaRPr>
                    </a:p>
                    <a:p>
                      <a:pPr lvl="0" algn="ctr">
                        <a:lnSpc>
                          <a:spcPct val="100000"/>
                        </a:lnSpc>
                        <a:spcBef>
                          <a:spcPts val="0"/>
                        </a:spcBef>
                        <a:spcAft>
                          <a:spcPts val="0"/>
                        </a:spcAft>
                        <a:buNone/>
                      </a:pPr>
                      <a:endParaRPr lang="en-US" sz="1200" b="0" i="1" u="none" strike="noStrike" kern="1200" dirty="0">
                        <a:solidFill>
                          <a:schemeClr val="tx1">
                            <a:lumMod val="50000"/>
                            <a:lumOff val="50000"/>
                          </a:schemeClr>
                        </a:solidFill>
                        <a:latin typeface="Amare Walter Neue Halbfett" panose="020B0503040202060203" pitchFamily="34" charset="77"/>
                        <a:ea typeface="+mn-ea"/>
                        <a:cs typeface="+mn-cs"/>
                      </a:endParaRPr>
                    </a:p>
                  </a:txBody>
                  <a:tcPr>
                    <a:noFill/>
                  </a:tcPr>
                </a:tc>
                <a:tc>
                  <a:txBody>
                    <a:bodyPr/>
                    <a:lstStyle/>
                    <a:p>
                      <a:pPr marL="0" lvl="0" algn="ctr" defTabSz="914400" rtl="0" eaLnBrk="1" latinLnBrk="0" hangingPunct="1">
                        <a:buNone/>
                      </a:pPr>
                      <a:r>
                        <a:rPr lang="en-US" sz="1800" b="1" i="0" kern="1200" dirty="0">
                          <a:solidFill>
                            <a:schemeClr val="accent3"/>
                          </a:solidFill>
                          <a:latin typeface="Amare Walter Neue Halbfett"/>
                          <a:ea typeface="+mn-ea"/>
                          <a:cs typeface="+mn-cs"/>
                        </a:rPr>
                        <a:t>Prebiotics </a:t>
                      </a:r>
                    </a:p>
                    <a:p>
                      <a:pPr lvl="0" algn="ctr">
                        <a:lnSpc>
                          <a:spcPct val="100000"/>
                        </a:lnSpc>
                        <a:spcBef>
                          <a:spcPts val="0"/>
                        </a:spcBef>
                        <a:spcAft>
                          <a:spcPts val="0"/>
                        </a:spcAft>
                        <a:buNone/>
                      </a:pPr>
                      <a:r>
                        <a:rPr lang="en-US" sz="1200" b="0" i="1" kern="1200" dirty="0">
                          <a:solidFill>
                            <a:schemeClr val="accent3"/>
                          </a:solidFill>
                          <a:latin typeface="Amare Walter Neue Mager Kursiv"/>
                          <a:ea typeface="+mn-ea"/>
                          <a:cs typeface="+mn-cs"/>
                        </a:rPr>
                        <a:t>A blend of 3 prebiotic fibers to nourish the gut.*</a:t>
                      </a:r>
                    </a:p>
                    <a:p>
                      <a:pPr marL="0" lvl="0" algn="ctr" defTabSz="914400" rtl="0" eaLnBrk="1" latinLnBrk="0" hangingPunct="1">
                        <a:buNone/>
                      </a:pPr>
                      <a:endParaRPr lang="en-US" sz="1800" b="1" i="0" kern="1200" dirty="0">
                        <a:solidFill>
                          <a:schemeClr val="accent3"/>
                        </a:solidFill>
                        <a:latin typeface="Amare Walter Neue Halbfett"/>
                        <a:ea typeface="+mn-ea"/>
                        <a:cs typeface="+mn-cs"/>
                      </a:endParaRPr>
                    </a:p>
                  </a:txBody>
                  <a:tcPr>
                    <a:noFill/>
                  </a:tcPr>
                </a:tc>
                <a:extLst>
                  <a:ext uri="{0D108BD9-81ED-4DB2-BD59-A6C34878D82A}">
                    <a16:rowId xmlns:a16="http://schemas.microsoft.com/office/drawing/2014/main" val="3656580119"/>
                  </a:ext>
                </a:extLst>
              </a:tr>
            </a:tbl>
          </a:graphicData>
        </a:graphic>
      </p:graphicFrame>
      <p:cxnSp>
        <p:nvCxnSpPr>
          <p:cNvPr id="12" name="Straight Connector 11">
            <a:extLst>
              <a:ext uri="{FF2B5EF4-FFF2-40B4-BE49-F238E27FC236}">
                <a16:creationId xmlns:a16="http://schemas.microsoft.com/office/drawing/2014/main" id="{1F5F8387-4C6D-9FE0-0CFC-C741912BC56F}"/>
              </a:ext>
            </a:extLst>
          </p:cNvPr>
          <p:cNvCxnSpPr>
            <a:cxnSpLocks/>
          </p:cNvCxnSpPr>
          <p:nvPr/>
        </p:nvCxnSpPr>
        <p:spPr>
          <a:xfrm>
            <a:off x="5838082" y="2588728"/>
            <a:ext cx="0" cy="3178628"/>
          </a:xfrm>
          <a:prstGeom prst="line">
            <a:avLst/>
          </a:prstGeom>
        </p:spPr>
        <p:style>
          <a:lnRef idx="2">
            <a:schemeClr val="accent3"/>
          </a:lnRef>
          <a:fillRef idx="0">
            <a:schemeClr val="accent3"/>
          </a:fillRef>
          <a:effectRef idx="1">
            <a:schemeClr val="accent3"/>
          </a:effectRef>
          <a:fontRef idx="minor">
            <a:schemeClr val="tx1"/>
          </a:fontRef>
        </p:style>
      </p:cxnSp>
      <p:sp>
        <p:nvSpPr>
          <p:cNvPr id="11" name="TextBox 10">
            <a:extLst>
              <a:ext uri="{FF2B5EF4-FFF2-40B4-BE49-F238E27FC236}">
                <a16:creationId xmlns:a16="http://schemas.microsoft.com/office/drawing/2014/main" id="{10D128E1-6D69-3D31-CEC9-4B7BE84A770B}"/>
              </a:ext>
            </a:extLst>
          </p:cNvPr>
          <p:cNvSpPr txBox="1"/>
          <p:nvPr/>
        </p:nvSpPr>
        <p:spPr>
          <a:xfrm>
            <a:off x="4517211" y="6642556"/>
            <a:ext cx="7511627" cy="215444"/>
          </a:xfrm>
          <a:prstGeom prst="rect">
            <a:avLst/>
          </a:prstGeom>
          <a:noFill/>
          <a:ln w="6350">
            <a:solidFill>
              <a:schemeClr val="accent3"/>
            </a:solidFill>
          </a:ln>
        </p:spPr>
        <p:txBody>
          <a:bodyPr wrap="square" rtlCol="0">
            <a:spAutoFit/>
          </a:bodyPr>
          <a:lstStyle/>
          <a:p>
            <a:r>
              <a:rPr lang="en-US" sz="800">
                <a:solidFill>
                  <a:schemeClr val="accent3"/>
                </a:solidFill>
                <a:effectLst/>
                <a:latin typeface="Amare Walter Neue" panose="020B0503040202060203" pitchFamily="34" charset="77"/>
              </a:rPr>
              <a:t>*These statements have not been evaluated by the Food &amp; Drug Administration. This product is not intended to diagnose, treat, cure or prevent any disease.</a:t>
            </a:r>
            <a:endParaRPr lang="en-US" sz="800">
              <a:solidFill>
                <a:schemeClr val="accent3"/>
              </a:solidFill>
              <a:latin typeface="Amare Walter Neue" panose="020B0503040202060203" pitchFamily="34" charset="77"/>
            </a:endParaRPr>
          </a:p>
        </p:txBody>
      </p:sp>
    </p:spTree>
    <p:extLst>
      <p:ext uri="{BB962C8B-B14F-4D97-AF65-F5344CB8AC3E}">
        <p14:creationId xmlns:p14="http://schemas.microsoft.com/office/powerpoint/2010/main" val="106851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C488-4257-A85A-D208-AB8CA1ABFA7D}"/>
              </a:ext>
            </a:extLst>
          </p:cNvPr>
          <p:cNvSpPr>
            <a:spLocks noGrp="1"/>
          </p:cNvSpPr>
          <p:nvPr>
            <p:ph type="title"/>
          </p:nvPr>
        </p:nvSpPr>
        <p:spPr/>
        <p:txBody>
          <a:bodyPr>
            <a:normAutofit/>
          </a:bodyPr>
          <a:lstStyle/>
          <a:p>
            <a:r>
              <a:rPr lang="en-US" sz="3600">
                <a:latin typeface="Amare Walter Neue Mager"/>
              </a:rPr>
              <a:t>Label Comparison</a:t>
            </a:r>
            <a:endParaRPr lang="en-US" sz="3600"/>
          </a:p>
        </p:txBody>
      </p:sp>
      <p:graphicFrame>
        <p:nvGraphicFramePr>
          <p:cNvPr id="3" name="Table 2">
            <a:extLst>
              <a:ext uri="{FF2B5EF4-FFF2-40B4-BE49-F238E27FC236}">
                <a16:creationId xmlns:a16="http://schemas.microsoft.com/office/drawing/2014/main" id="{A0FD0EB5-7BCB-1D7E-A072-0005A053FCC9}"/>
              </a:ext>
            </a:extLst>
          </p:cNvPr>
          <p:cNvGraphicFramePr>
            <a:graphicFrameLocks noGrp="1"/>
          </p:cNvGraphicFramePr>
          <p:nvPr>
            <p:extLst>
              <p:ext uri="{D42A27DB-BD31-4B8C-83A1-F6EECF244321}">
                <p14:modId xmlns:p14="http://schemas.microsoft.com/office/powerpoint/2010/main" val="1356749204"/>
              </p:ext>
            </p:extLst>
          </p:nvPr>
        </p:nvGraphicFramePr>
        <p:xfrm>
          <a:off x="355281" y="1470473"/>
          <a:ext cx="11452719" cy="531099"/>
        </p:xfrm>
        <a:graphic>
          <a:graphicData uri="http://schemas.openxmlformats.org/drawingml/2006/table">
            <a:tbl>
              <a:tblPr firstRow="1" bandRow="1">
                <a:tableStyleId>{22838BEF-8BB2-4498-84A7-C5851F593DF1}</a:tableStyleId>
              </a:tblPr>
              <a:tblGrid>
                <a:gridCol w="5546934">
                  <a:extLst>
                    <a:ext uri="{9D8B030D-6E8A-4147-A177-3AD203B41FA5}">
                      <a16:colId xmlns:a16="http://schemas.microsoft.com/office/drawing/2014/main" val="223889184"/>
                    </a:ext>
                  </a:extLst>
                </a:gridCol>
                <a:gridCol w="343759">
                  <a:extLst>
                    <a:ext uri="{9D8B030D-6E8A-4147-A177-3AD203B41FA5}">
                      <a16:colId xmlns:a16="http://schemas.microsoft.com/office/drawing/2014/main" val="1501666112"/>
                    </a:ext>
                  </a:extLst>
                </a:gridCol>
                <a:gridCol w="5562026">
                  <a:extLst>
                    <a:ext uri="{9D8B030D-6E8A-4147-A177-3AD203B41FA5}">
                      <a16:colId xmlns:a16="http://schemas.microsoft.com/office/drawing/2014/main" val="1351008311"/>
                    </a:ext>
                  </a:extLst>
                </a:gridCol>
              </a:tblGrid>
              <a:tr h="531099">
                <a:tc>
                  <a:txBody>
                    <a:bodyPr/>
                    <a:lstStyle/>
                    <a:p>
                      <a:r>
                        <a:rPr lang="en-US" sz="2400" b="0" i="0" u="none" strike="noStrike" kern="1200" dirty="0">
                          <a:solidFill>
                            <a:srgbClr val="5F2656"/>
                          </a:solidFill>
                          <a:effectLst/>
                          <a:latin typeface="Amare Walter Neue Mittel" panose="020B0503040202060203" pitchFamily="34" charset="77"/>
                        </a:rPr>
                        <a:t>                   Kids Happy Juice Formula </a:t>
                      </a:r>
                      <a:endParaRPr lang="en-US" sz="2400" b="0" i="0" dirty="0">
                        <a:solidFill>
                          <a:srgbClr val="5F2656"/>
                        </a:solidFill>
                        <a:latin typeface="Amare Walter Neue Mittel" panose="020B0503040202060203" pitchFamily="34" charset="77"/>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2400" b="0" i="0" dirty="0">
                        <a:solidFill>
                          <a:srgbClr val="5F2656"/>
                        </a:solidFill>
                        <a:latin typeface="Amare Walter Neue Mittel" panose="020B0503040202060203" pitchFamily="34" charset="77"/>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US" sz="2400" b="0" i="0" u="none" strike="noStrike" kern="1200" dirty="0">
                          <a:solidFill>
                            <a:srgbClr val="5F2656"/>
                          </a:solidFill>
                          <a:effectLst/>
                          <a:latin typeface="Amare Walter Neue Mittel" panose="020B0503040202060203" pitchFamily="34" charset="77"/>
                        </a:rPr>
                        <a:t>                   Kids Happy Juice Formula </a:t>
                      </a:r>
                      <a:endParaRPr lang="en-US" sz="2400" b="0" i="0" dirty="0">
                        <a:solidFill>
                          <a:srgbClr val="5F2656"/>
                        </a:solidFill>
                        <a:latin typeface="Amare Walter Neue Mittel" panose="020B0503040202060203" pitchFamily="34" charset="77"/>
                      </a:endParaRPr>
                    </a:p>
                  </a:txBody>
                  <a:tcPr>
                    <a:lnL w="6350" cap="flat" cmpd="sng" algn="ctr">
                      <a:noFill/>
                      <a:prstDash val="solid"/>
                      <a:round/>
                      <a:headEnd type="none" w="med" len="med"/>
                      <a:tailEnd type="none" w="med" len="med"/>
                    </a:lnL>
                    <a:lnB w="6350" cap="flat" cmpd="sng" algn="ctr">
                      <a:noFill/>
                      <a:prstDash val="solid"/>
                      <a:round/>
                      <a:headEnd type="none" w="med" len="med"/>
                      <a:tailEnd type="none" w="med" len="med"/>
                    </a:lnB>
                    <a:noFill/>
                  </a:tcPr>
                </a:tc>
                <a:extLst>
                  <a:ext uri="{0D108BD9-81ED-4DB2-BD59-A6C34878D82A}">
                    <a16:rowId xmlns:a16="http://schemas.microsoft.com/office/drawing/2014/main" val="245666155"/>
                  </a:ext>
                </a:extLst>
              </a:tr>
            </a:tbl>
          </a:graphicData>
        </a:graphic>
      </p:graphicFrame>
      <p:sp>
        <p:nvSpPr>
          <p:cNvPr id="8" name="Rounded Rectangle 7">
            <a:extLst>
              <a:ext uri="{FF2B5EF4-FFF2-40B4-BE49-F238E27FC236}">
                <a16:creationId xmlns:a16="http://schemas.microsoft.com/office/drawing/2014/main" id="{FF234A66-A879-EFBE-C233-C71BA83C5D6C}"/>
              </a:ext>
            </a:extLst>
          </p:cNvPr>
          <p:cNvSpPr/>
          <p:nvPr/>
        </p:nvSpPr>
        <p:spPr>
          <a:xfrm>
            <a:off x="314796" y="1448316"/>
            <a:ext cx="1326911" cy="412511"/>
          </a:xfrm>
          <a:prstGeom prst="roundRect">
            <a:avLst>
              <a:gd name="adj" fmla="val 50000"/>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3"/>
                </a:solidFill>
                <a:latin typeface="Amare Walter Neue" panose="020B0503040202060203" pitchFamily="34" charset="77"/>
              </a:rPr>
              <a:t>CURRENT</a:t>
            </a:r>
            <a:endParaRPr lang="en-US">
              <a:solidFill>
                <a:schemeClr val="accent3"/>
              </a:solidFill>
              <a:latin typeface="Amare Walter Neue" panose="020B0503040202060203" pitchFamily="34" charset="77"/>
            </a:endParaRPr>
          </a:p>
        </p:txBody>
      </p:sp>
      <p:sp>
        <p:nvSpPr>
          <p:cNvPr id="9" name="Rounded Rectangle 8">
            <a:extLst>
              <a:ext uri="{FF2B5EF4-FFF2-40B4-BE49-F238E27FC236}">
                <a16:creationId xmlns:a16="http://schemas.microsoft.com/office/drawing/2014/main" id="{8B94E522-26F6-98C3-CC17-6036DDFD08FD}"/>
              </a:ext>
            </a:extLst>
          </p:cNvPr>
          <p:cNvSpPr/>
          <p:nvPr/>
        </p:nvSpPr>
        <p:spPr>
          <a:xfrm>
            <a:off x="6249545" y="1474134"/>
            <a:ext cx="1326911" cy="412511"/>
          </a:xfrm>
          <a:prstGeom prst="roundRect">
            <a:avLst>
              <a:gd name="adj" fmla="val 50000"/>
            </a:avLst>
          </a:prstGeom>
          <a:solidFill>
            <a:schemeClr val="accent3"/>
          </a:solidFill>
          <a:ln>
            <a:noFill/>
          </a:ln>
          <a:effectLst>
            <a:glow rad="139700">
              <a:schemeClr val="accent3">
                <a:lumMod val="60000"/>
                <a:lumOff val="40000"/>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a:latin typeface="Amare Walter Neue Halbfett Kurs" panose="020B0503040202060203" pitchFamily="34" charset="77"/>
              </a:rPr>
              <a:t>NEW</a:t>
            </a:r>
            <a:endParaRPr lang="en-US" b="1" i="1">
              <a:latin typeface="Amare Walter Neue Halbfett Kurs" panose="020B0503040202060203" pitchFamily="34" charset="77"/>
            </a:endParaRPr>
          </a:p>
        </p:txBody>
      </p:sp>
      <p:pic>
        <p:nvPicPr>
          <p:cNvPr id="10" name="Picture 9">
            <a:extLst>
              <a:ext uri="{FF2B5EF4-FFF2-40B4-BE49-F238E27FC236}">
                <a16:creationId xmlns:a16="http://schemas.microsoft.com/office/drawing/2014/main" id="{E867B501-8557-9383-4837-573C7A2FAF9D}"/>
              </a:ext>
            </a:extLst>
          </p:cNvPr>
          <p:cNvPicPr>
            <a:picLocks noChangeAspect="1"/>
          </p:cNvPicPr>
          <p:nvPr/>
        </p:nvPicPr>
        <p:blipFill>
          <a:blip r:embed="rId2"/>
          <a:stretch>
            <a:fillRect/>
          </a:stretch>
        </p:blipFill>
        <p:spPr>
          <a:xfrm>
            <a:off x="7226811" y="2000747"/>
            <a:ext cx="4168592" cy="4815272"/>
          </a:xfrm>
          <a:prstGeom prst="rect">
            <a:avLst/>
          </a:prstGeom>
        </p:spPr>
      </p:pic>
      <p:pic>
        <p:nvPicPr>
          <p:cNvPr id="11" name="Picture 10">
            <a:extLst>
              <a:ext uri="{FF2B5EF4-FFF2-40B4-BE49-F238E27FC236}">
                <a16:creationId xmlns:a16="http://schemas.microsoft.com/office/drawing/2014/main" id="{E538C1D4-02B1-99F3-2386-F16BE97736C8}"/>
              </a:ext>
            </a:extLst>
          </p:cNvPr>
          <p:cNvPicPr>
            <a:picLocks noChangeAspect="1"/>
          </p:cNvPicPr>
          <p:nvPr/>
        </p:nvPicPr>
        <p:blipFill>
          <a:blip r:embed="rId3"/>
          <a:stretch>
            <a:fillRect/>
          </a:stretch>
        </p:blipFill>
        <p:spPr>
          <a:xfrm>
            <a:off x="1593185" y="1807201"/>
            <a:ext cx="4243763" cy="5050799"/>
          </a:xfrm>
          <a:prstGeom prst="rect">
            <a:avLst/>
          </a:prstGeom>
        </p:spPr>
      </p:pic>
    </p:spTree>
    <p:extLst>
      <p:ext uri="{BB962C8B-B14F-4D97-AF65-F5344CB8AC3E}">
        <p14:creationId xmlns:p14="http://schemas.microsoft.com/office/powerpoint/2010/main" val="93490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892E7-1CAF-6FCF-2A84-FE1503483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74758-86AA-C55B-3D5E-A3A63CF8E034}"/>
              </a:ext>
            </a:extLst>
          </p:cNvPr>
          <p:cNvSpPr>
            <a:spLocks noGrp="1"/>
          </p:cNvSpPr>
          <p:nvPr>
            <p:ph type="title"/>
          </p:nvPr>
        </p:nvSpPr>
        <p:spPr/>
        <p:txBody>
          <a:bodyPr>
            <a:normAutofit/>
          </a:bodyPr>
          <a:lstStyle/>
          <a:p>
            <a:r>
              <a:rPr lang="en-US" sz="3600" dirty="0">
                <a:latin typeface="Amare Walter Neue Mager"/>
              </a:rPr>
              <a:t>Supplement Facts Panel Changes </a:t>
            </a:r>
            <a:endParaRPr lang="en-US" sz="3600" dirty="0"/>
          </a:p>
        </p:txBody>
      </p:sp>
      <p:sp>
        <p:nvSpPr>
          <p:cNvPr id="5" name="TextBox 4">
            <a:extLst>
              <a:ext uri="{FF2B5EF4-FFF2-40B4-BE49-F238E27FC236}">
                <a16:creationId xmlns:a16="http://schemas.microsoft.com/office/drawing/2014/main" id="{42DF02D1-4DC8-9645-70FA-F4874A39371F}"/>
              </a:ext>
            </a:extLst>
          </p:cNvPr>
          <p:cNvSpPr txBox="1"/>
          <p:nvPr/>
        </p:nvSpPr>
        <p:spPr>
          <a:xfrm>
            <a:off x="430595" y="1361775"/>
            <a:ext cx="9185564" cy="4616648"/>
          </a:xfrm>
          <a:prstGeom prst="rect">
            <a:avLst/>
          </a:prstGeom>
          <a:noFill/>
        </p:spPr>
        <p:txBody>
          <a:bodyPr wrap="square">
            <a:spAutoFit/>
          </a:bodyPr>
          <a:lstStyle/>
          <a:p>
            <a:r>
              <a:rPr lang="en-US" sz="1400" b="0" i="0" dirty="0">
                <a:solidFill>
                  <a:schemeClr val="accent3"/>
                </a:solidFill>
                <a:effectLst/>
                <a:latin typeface="Amare Walter Neue" panose="020B0503040202060203" pitchFamily="34" charset="77"/>
              </a:rPr>
              <a:t>You may notice a few updates to the Kids Happy Juice Supplement Facts Panel, and we want to be fully transparent about what changed and why:</a:t>
            </a:r>
          </a:p>
          <a:p>
            <a:endParaRPr lang="en-US" sz="1400" dirty="0">
              <a:solidFill>
                <a:schemeClr val="accent3"/>
              </a:solidFill>
              <a:latin typeface="Amare Walter Neue" panose="020B0503040202060203" pitchFamily="34" charset="77"/>
            </a:endParaRPr>
          </a:p>
          <a:p>
            <a:r>
              <a:rPr lang="en-US" sz="1400" b="1" i="0" dirty="0">
                <a:solidFill>
                  <a:schemeClr val="accent3"/>
                </a:solidFill>
                <a:effectLst/>
                <a:latin typeface="Amare Walter Neue" panose="020B0503040202060203" pitchFamily="34" charset="77"/>
              </a:rPr>
              <a:t>Slight increase in calories and carbohydrates</a:t>
            </a:r>
            <a:br>
              <a:rPr lang="en-US" sz="1400" dirty="0">
                <a:solidFill>
                  <a:schemeClr val="accent3"/>
                </a:solidFill>
                <a:latin typeface="Amare Walter Neue" panose="020B0503040202060203" pitchFamily="34" charset="77"/>
              </a:rPr>
            </a:br>
            <a:r>
              <a:rPr lang="en-US" sz="1400" b="0" i="0" dirty="0">
                <a:solidFill>
                  <a:schemeClr val="accent3"/>
                </a:solidFill>
                <a:effectLst/>
                <a:latin typeface="Amare Walter Neue" panose="020B0503040202060203" pitchFamily="34" charset="77"/>
              </a:rPr>
              <a:t>These values increased slightly due to the addition of Nutricog® and a higher amount of L-Glutamine in our Gut-Axis Support Blend. We also implemented more advanced testing methods, which provide even more precise measurements.</a:t>
            </a:r>
          </a:p>
          <a:p>
            <a:endParaRPr lang="en-US" sz="1400" b="0" i="0" dirty="0">
              <a:solidFill>
                <a:schemeClr val="accent3"/>
              </a:solidFill>
              <a:effectLst/>
              <a:latin typeface="Amare Walter Neue" panose="020B0503040202060203" pitchFamily="34" charset="77"/>
            </a:endParaRPr>
          </a:p>
          <a:p>
            <a:r>
              <a:rPr lang="en-US" sz="1400" b="1" i="0" dirty="0">
                <a:solidFill>
                  <a:schemeClr val="accent3"/>
                </a:solidFill>
                <a:effectLst/>
                <a:latin typeface="Amare Walter Neue" panose="020B0503040202060203" pitchFamily="34" charset="77"/>
              </a:rPr>
              <a:t>Fiber is no longer listed</a:t>
            </a:r>
            <a:br>
              <a:rPr lang="en-US" sz="1400" dirty="0">
                <a:solidFill>
                  <a:schemeClr val="accent3"/>
                </a:solidFill>
                <a:latin typeface="Amare Walter Neue" panose="020B0503040202060203" pitchFamily="34" charset="77"/>
              </a:rPr>
            </a:br>
            <a:r>
              <a:rPr lang="en-US" sz="1400" b="0" i="0" dirty="0">
                <a:solidFill>
                  <a:schemeClr val="accent3"/>
                </a:solidFill>
                <a:effectLst/>
                <a:latin typeface="Amare Walter Neue" panose="020B0503040202060203" pitchFamily="34" charset="77"/>
              </a:rPr>
              <a:t>Iso-</a:t>
            </a:r>
            <a:r>
              <a:rPr lang="en-US" sz="1400" b="0" i="0" dirty="0" err="1">
                <a:solidFill>
                  <a:schemeClr val="accent3"/>
                </a:solidFill>
                <a:effectLst/>
                <a:latin typeface="Amare Walter Neue" panose="020B0503040202060203" pitchFamily="34" charset="77"/>
              </a:rPr>
              <a:t>malto</a:t>
            </a:r>
            <a:r>
              <a:rPr lang="en-US" sz="1400" b="0" i="0" dirty="0">
                <a:solidFill>
                  <a:schemeClr val="accent3"/>
                </a:solidFill>
                <a:effectLst/>
                <a:latin typeface="Amare Walter Neue" panose="020B0503040202060203" pitchFamily="34" charset="77"/>
              </a:rPr>
              <a:t>-oligosaccharides were previously counted as dietary fiber. While this ingredient is still in the formula, updated FDA regulations no longer allow it to be classified or claimed as fiber. As a result, it has been removed from the fiber line on the panel.</a:t>
            </a:r>
          </a:p>
          <a:p>
            <a:endParaRPr lang="en-US" sz="1400" b="0" i="0" dirty="0">
              <a:solidFill>
                <a:schemeClr val="accent3"/>
              </a:solidFill>
              <a:effectLst/>
              <a:latin typeface="Amare Walter Neue" panose="020B0503040202060203" pitchFamily="34" charset="77"/>
            </a:endParaRPr>
          </a:p>
          <a:p>
            <a:r>
              <a:rPr lang="en-US" sz="1400" b="1" i="0" dirty="0">
                <a:solidFill>
                  <a:schemeClr val="accent3"/>
                </a:solidFill>
                <a:effectLst/>
                <a:latin typeface="Amare Walter Neue" panose="020B0503040202060203" pitchFamily="34" charset="77"/>
              </a:rPr>
              <a:t>Amare EDGE proprietary blend update</a:t>
            </a:r>
            <a:br>
              <a:rPr lang="en-US" sz="1400" dirty="0">
                <a:solidFill>
                  <a:schemeClr val="accent3"/>
                </a:solidFill>
                <a:latin typeface="Amare Walter Neue" panose="020B0503040202060203" pitchFamily="34" charset="77"/>
              </a:rPr>
            </a:br>
            <a:r>
              <a:rPr lang="en-US" sz="1400" b="0" i="0" dirty="0">
                <a:solidFill>
                  <a:schemeClr val="accent3"/>
                </a:solidFill>
                <a:effectLst/>
                <a:latin typeface="Amare Walter Neue" panose="020B0503040202060203" pitchFamily="34" charset="77"/>
              </a:rPr>
              <a:t>The blend amount changed from 330 mg to 200 mg due to the removal of Palm Fruit and Lychee Fruit and the addition of Nutricog®. Nutricog® is a more concentrated ingredient that delivers its benefits at a lower effective dose.</a:t>
            </a:r>
          </a:p>
          <a:p>
            <a:endParaRPr lang="en-US" sz="1400" b="0" i="0" dirty="0">
              <a:solidFill>
                <a:schemeClr val="accent3"/>
              </a:solidFill>
              <a:effectLst/>
              <a:latin typeface="Amare Walter Neue" panose="020B0503040202060203" pitchFamily="34" charset="77"/>
            </a:endParaRPr>
          </a:p>
          <a:p>
            <a:r>
              <a:rPr lang="en-US" sz="1400" b="1" i="0" dirty="0">
                <a:solidFill>
                  <a:schemeClr val="accent3"/>
                </a:solidFill>
                <a:effectLst/>
                <a:latin typeface="Amare Walter Neue" panose="020B0503040202060203" pitchFamily="34" charset="77"/>
              </a:rPr>
              <a:t>Gut-Axis Support Blend update</a:t>
            </a:r>
            <a:br>
              <a:rPr lang="en-US" sz="1400" dirty="0">
                <a:solidFill>
                  <a:schemeClr val="accent3"/>
                </a:solidFill>
                <a:latin typeface="Amare Walter Neue" panose="020B0503040202060203" pitchFamily="34" charset="77"/>
              </a:rPr>
            </a:br>
            <a:r>
              <a:rPr lang="en-US" sz="1400" b="0" i="0" dirty="0">
                <a:solidFill>
                  <a:schemeClr val="accent3"/>
                </a:solidFill>
                <a:effectLst/>
                <a:latin typeface="Amare Walter Neue" panose="020B0503040202060203" pitchFamily="34" charset="77"/>
              </a:rPr>
              <a:t>The blend amount increased from 210 mg to 675 mg to include a higher level of L-Glutamine. This increase helps further support gut health and also improves solubility of the product, making mixing even easier.</a:t>
            </a:r>
            <a:endParaRPr lang="en-US" sz="1400" dirty="0">
              <a:solidFill>
                <a:schemeClr val="accent3"/>
              </a:solidFill>
              <a:latin typeface="Amare Walter Neue" panose="020B0503040202060203" pitchFamily="34" charset="77"/>
            </a:endParaRPr>
          </a:p>
        </p:txBody>
      </p:sp>
    </p:spTree>
    <p:extLst>
      <p:ext uri="{BB962C8B-B14F-4D97-AF65-F5344CB8AC3E}">
        <p14:creationId xmlns:p14="http://schemas.microsoft.com/office/powerpoint/2010/main" val="2349421255"/>
      </p:ext>
    </p:extLst>
  </p:cSld>
  <p:clrMapOvr>
    <a:masterClrMapping/>
  </p:clrMapOvr>
</p:sld>
</file>

<file path=ppt/theme/theme1.xml><?xml version="1.0" encoding="utf-8"?>
<a:theme xmlns:a="http://schemas.openxmlformats.org/drawingml/2006/main" name="Office Theme">
  <a:themeElements>
    <a:clrScheme name="Amare">
      <a:dk1>
        <a:srgbClr val="000000"/>
      </a:dk1>
      <a:lt1>
        <a:srgbClr val="FFFFFF"/>
      </a:lt1>
      <a:dk2>
        <a:srgbClr val="434043"/>
      </a:dk2>
      <a:lt2>
        <a:srgbClr val="E7E7E0"/>
      </a:lt2>
      <a:accent1>
        <a:srgbClr val="50037F"/>
      </a:accent1>
      <a:accent2>
        <a:srgbClr val="975ED2"/>
      </a:accent2>
      <a:accent3>
        <a:srgbClr val="5F2756"/>
      </a:accent3>
      <a:accent4>
        <a:srgbClr val="FFFFFF"/>
      </a:accent4>
      <a:accent5>
        <a:srgbClr val="FFFFFF"/>
      </a:accent5>
      <a:accent6>
        <a:srgbClr val="FFFFFF"/>
      </a:accent6>
      <a:hlink>
        <a:srgbClr val="975ED2"/>
      </a:hlink>
      <a:folHlink>
        <a:srgbClr val="975E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3004</TotalTime>
  <Words>752</Words>
  <Application>Microsoft Macintosh PowerPoint</Application>
  <PresentationFormat>Widescreen</PresentationFormat>
  <Paragraphs>59</Paragraphs>
  <Slides>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Arial</vt:lpstr>
      <vt:lpstr>Amare Walter Neue Halbfett</vt:lpstr>
      <vt:lpstr>Aptos</vt:lpstr>
      <vt:lpstr>Amare Walter Neue</vt:lpstr>
      <vt:lpstr>Amare Walter Neue Mager</vt:lpstr>
      <vt:lpstr>WordVisi_MSFontService</vt:lpstr>
      <vt:lpstr>Amare Walter Neue Mittel</vt:lpstr>
      <vt:lpstr>Amare Walter Neue Halbfett Kurs</vt:lpstr>
      <vt:lpstr>Amare Walter Neue Mager Kursiv</vt:lpstr>
      <vt:lpstr>WordVisiPilcrow_MSFontService</vt:lpstr>
      <vt:lpstr>Office Theme</vt:lpstr>
      <vt:lpstr>PowerPoint Presentation</vt:lpstr>
      <vt:lpstr>Label Comparison</vt:lpstr>
      <vt:lpstr>Supplement Facts Panel Changes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 Lopez</dc:creator>
  <cp:lastModifiedBy>Kirstyn Macartney</cp:lastModifiedBy>
  <cp:revision>3</cp:revision>
  <cp:lastPrinted>2025-04-09T23:50:38Z</cp:lastPrinted>
  <dcterms:created xsi:type="dcterms:W3CDTF">2024-09-07T19:54:54Z</dcterms:created>
  <dcterms:modified xsi:type="dcterms:W3CDTF">2025-12-05T16:45:48Z</dcterms:modified>
</cp:coreProperties>
</file>