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6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8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0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1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3.xml" ContentType="application/vnd.openxmlformats-officedocument.presentationml.notesSlide+xml"/>
  <Override PartName="/ppt/tags/tag133.xml" ContentType="application/vnd.openxmlformats-officedocument.presentationml.tags+xml"/>
  <Override PartName="/ppt/notesSlides/notesSlide14.xml" ContentType="application/vnd.openxmlformats-officedocument.presentationml.notesSlide+xml"/>
  <Override PartName="/ppt/tags/tag134.xml" ContentType="application/vnd.openxmlformats-officedocument.presentationml.tags+xml"/>
  <Override PartName="/ppt/notesSlides/notesSlide15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7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4"/>
    <p:sldMasterId id="2147483648" r:id="rId5"/>
  </p:sldMasterIdLst>
  <p:notesMasterIdLst>
    <p:notesMasterId r:id="rId31"/>
  </p:notesMasterIdLst>
  <p:sldIdLst>
    <p:sldId id="2147478151" r:id="rId6"/>
    <p:sldId id="2147477962" r:id="rId7"/>
    <p:sldId id="2147478005" r:id="rId8"/>
    <p:sldId id="2147478016" r:id="rId9"/>
    <p:sldId id="2147478144" r:id="rId10"/>
    <p:sldId id="2147477973" r:id="rId11"/>
    <p:sldId id="2147477974" r:id="rId12"/>
    <p:sldId id="2147478152" r:id="rId13"/>
    <p:sldId id="2147477978" r:id="rId14"/>
    <p:sldId id="2147478155" r:id="rId15"/>
    <p:sldId id="2147477976" r:id="rId16"/>
    <p:sldId id="2147478153" r:id="rId17"/>
    <p:sldId id="2147477980" r:id="rId18"/>
    <p:sldId id="2147478156" r:id="rId19"/>
    <p:sldId id="2147478021" r:id="rId20"/>
    <p:sldId id="2147477994" r:id="rId21"/>
    <p:sldId id="2147478024" r:id="rId22"/>
    <p:sldId id="2147478105" r:id="rId23"/>
    <p:sldId id="2147477982" r:id="rId24"/>
    <p:sldId id="2147478004" r:id="rId25"/>
    <p:sldId id="2147478025" r:id="rId26"/>
    <p:sldId id="2147478157" r:id="rId27"/>
    <p:sldId id="2147478003" r:id="rId28"/>
    <p:sldId id="2147478104" r:id="rId29"/>
    <p:sldId id="2147478150" r:id="rId30"/>
  </p:sldIdLst>
  <p:sldSz cx="12192000" cy="6858000"/>
  <p:notesSz cx="6858000" cy="9144000"/>
  <p:embeddedFontLst>
    <p:embeddedFont>
      <p:font typeface="Amare Walter Neue" panose="020B0604020202020204" charset="0"/>
      <p:regular r:id="rId32"/>
      <p:bold r:id="rId33"/>
      <p:italic r:id="rId34"/>
      <p:boldItalic r:id="rId35"/>
    </p:embeddedFont>
    <p:embeddedFont>
      <p:font typeface="Amare Walter Neue Halbfett" panose="020B0604020202020204" charset="0"/>
      <p:regular r:id="rId36"/>
      <p:bold r:id="rId37"/>
    </p:embeddedFont>
    <p:embeddedFont>
      <p:font typeface="Amare Walter Neue Halbfett Kurs" panose="020B0604020202020204" charset="0"/>
      <p:regular r:id="rId38"/>
      <p:bold r:id="rId39"/>
      <p:italic r:id="rId40"/>
      <p:boldItalic r:id="rId41"/>
    </p:embeddedFont>
    <p:embeddedFont>
      <p:font typeface="Amare Walter Neue Leicht" panose="020B0604020202020204" charset="0"/>
      <p:regular r:id="rId42"/>
    </p:embeddedFont>
    <p:embeddedFont>
      <p:font typeface="Amare Walter Neue Leicht Kursiv" panose="020B0604020202020204" charset="0"/>
      <p:bold r:id="rId43"/>
      <p:italic r:id="rId44"/>
      <p:boldItalic r:id="rId45"/>
    </p:embeddedFont>
    <p:embeddedFont>
      <p:font typeface="Amare Walter Neue Mager" panose="020B0604020202020204" charset="0"/>
      <p:regular r:id="rId46"/>
    </p:embeddedFont>
    <p:embeddedFont>
      <p:font typeface="Amare Walter Neue Mager Kursiv"/>
      <p:italic r:id="rId47"/>
    </p:embeddedFont>
    <p:embeddedFont>
      <p:font typeface="Amare Walter Neue Mittel" panose="020B0604020202020204" charset="0"/>
      <p:regular r:id="rId48"/>
    </p:embeddedFont>
    <p:embeddedFont>
      <p:font typeface="Recife Text" panose="020B0604020202020204" charset="0"/>
      <p:regular r:id="rId49"/>
      <p:bold r:id="rId50"/>
      <p:italic r:id="rId51"/>
      <p:boldItalic r:id="rId52"/>
    </p:embeddedFont>
    <p:embeddedFont>
      <p:font typeface="Recife Text Book" panose="020B0604020202020204" charset="0"/>
      <p:regular r:id="rId53"/>
      <p:italic r:id="rId54"/>
    </p:embeddedFont>
    <p:embeddedFont>
      <p:font typeface="Recife Text Light" panose="020B0604020202020204" charset="0"/>
      <p:regular r:id="rId55"/>
      <p:italic r:id="rId56"/>
    </p:embeddedFont>
    <p:embeddedFont>
      <p:font typeface="Recife Text SemiBold" panose="020B060402020202020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1806C484-AFE1-8BDA-02A8-2C2D0DE3E724}" name="Tanya Tran" initials="TT" userId="S::tatran@amare.com::23355403-e170-4283-9267-bdb14333ee83" providerId="AD"/>
  <p188:author id="{406162BC-AB0B-F27C-058F-6E408C51CF4C}" name="Kelsey Keller" initials="KK" userId="S::kkeller@amare.com::eafafd03-a91e-4492-8942-b2330bc3e183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AE4"/>
    <a:srgbClr val="E5E82F"/>
    <a:srgbClr val="5F2656"/>
    <a:srgbClr val="CCC6BB"/>
    <a:srgbClr val="30132B"/>
    <a:srgbClr val="4A443E"/>
    <a:srgbClr val="D8A5D0"/>
    <a:srgbClr val="D494C9"/>
    <a:srgbClr val="9F7D9B"/>
    <a:srgbClr val="5D2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889C3-A885-6E68-A297-022D41D820E4}" v="16" dt="2026-04-20T18:34:37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/>
    <p:restoredTop sz="94694"/>
  </p:normalViewPr>
  <p:slideViewPr>
    <p:cSldViewPr snapToGrid="0">
      <p:cViewPr>
        <p:scale>
          <a:sx n="109" d="100"/>
          <a:sy n="109" d="100"/>
        </p:scale>
        <p:origin x="103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CA0EA-1D75-3FE1-0F72-97604AF93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89E69-C9C2-391D-17B8-D6F3A017C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0F1AC-3EC5-A747-31F1-8877939CE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97C9A-BBC7-FA67-A3AD-41276A919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84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7051-252B-9FC8-BA4C-CBC14722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8433B-984C-165B-D39E-B68CF8948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D3310-CA33-80E9-B857-B83E070B0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3838E-2F05-BD6A-179F-2B503F01D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6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B973B-5F64-B9B1-0A44-A2628A90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96300-CCCA-D2FD-B763-DBEEC88F2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E14CB-69D2-BC50-18E5-E7B1ED07E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Hyaluronic Acid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78595-305E-1FEC-7FAB-D347E8118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8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C3F3E-C148-05E2-D983-BA24F0790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C3ED5-F093-9CCC-AAD8-100F373E0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C24BF-64D0-FCA3-EBD3-CB99954C9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FC03F-6DF3-2FFB-AB40-00E09CC11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3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1BF07-8239-2AC2-6595-37E4A764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E3135-4D88-A7CC-9185-DD1B24C72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3BCDB-F698-33CC-E8AD-699D75F90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Probiotic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E9B1C-4603-353C-7CF7-D090551FA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15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0AAE3-77E4-A8E1-2198-9537B1F3A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BD1CD-9411-E1B9-54D8-6B72DBCF7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B994A-4F69-EAF4-372A-3273FBA23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C883F-C99E-6B3E-D398-034D5A18E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72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3A6E0-3872-9CD1-91E1-7A315B76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82DE7-A486-A919-8B52-DA10C8E1B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077DC-4E17-CB9A-3E6E-4DF70B970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1BD52-8196-9605-7FB8-0B5FBBDB4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78E78-4607-5FE4-4A02-4DAA19815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5DD91-0A73-E2A0-14FD-AFDE10951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33C0D-C141-0C3E-374C-0BA746781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Probiotic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6FFC2-7DF2-9EB8-EAE6-F42E17489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19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DA10-77DC-46F8-B02B-031E081D2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9D8F05-624C-019B-BCC4-BCAF43473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50EA-1CB1-D79D-41D9-068F93D2C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Probiotic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8B516-CB85-1F02-2EE6-E166D6AD0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1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23B88-43F1-B15E-3A87-A1BAC2722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159823-5824-52B2-6626-16201F158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70F17-72D0-9DBC-8050-BF4136BB3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>
              <a:solidFill>
                <a:srgbClr val="000000"/>
              </a:solidFill>
              <a:latin typeface="Amare Walter Neue" panose="020B0503040202060203" pitchFamily="34" charset="77"/>
              <a:ea typeface="Verdana"/>
              <a:cs typeface="Verdan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C2C59-A282-DFCB-7FEE-0BEEFF5E5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57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3C872-668A-27E7-8577-A2084BAE3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42C6B-F66C-F68D-C2C1-EB2E7CDB2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1DC32-A9E8-49FA-E2D9-907C99BD6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Probiotic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5671B-7BB3-8411-437C-0A7A5CDA1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DCDD-89A9-2E07-2205-147F71ABA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C05A4-E3BD-3FF0-E4D6-29138C4B8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1A2E7-A59F-B322-E5C7-A8D434E16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Probiotic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7FD18-75F7-414D-13EF-489AC454C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228F7-BCB2-17FD-F40F-A70B9C24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34E77-213E-399F-3380-B8739B27A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C5EF8B-0213-9328-E568-5E59D6767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>
              <a:solidFill>
                <a:srgbClr val="000000"/>
              </a:solidFill>
              <a:latin typeface="Amare Walter Neue" panose="020B0503040202060203" pitchFamily="34" charset="77"/>
              <a:ea typeface="Verdana"/>
              <a:cs typeface="Verdan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B3A7F-104E-D115-0B6A-E8460C823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7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B8E1E-E34F-4549-D084-9AEED48D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B677A7-AB87-EF4C-8669-6FCCCF044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21AB0-133A-B4C0-E846-9E4F63693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36E7B-2385-2351-57D4-94EC178D6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9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58B01-0F27-2605-CF43-043884661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71EAE-C8EC-78F0-D56F-4E9C90DD6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47EC2-9A55-F406-76C5-59D5E0C6B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>
              <a:solidFill>
                <a:schemeClr val="accent3"/>
              </a:solidFill>
              <a:latin typeface="Amare Walter Neue Mager" panose="020B0403040202060203" pitchFamily="34" charset="77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969E8-8092-39E8-FE8C-17D1D0FE4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A154A-B085-3B87-663C-0C0E1444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6DDCA-F93A-6516-6C42-B60ED5A4F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23FC0-A8B1-B0EA-0D3A-000CF1C4D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19866-898E-9F11-D361-F77D79F3D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9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F416B-305D-E3B4-6B20-6E6D844F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271F7-5A2B-D74E-FF97-5A3FE574F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97CC6-97F8-E1F2-8380-E560664F7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Hyaluronic acid blend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6F4A8-8D9B-2EB9-4159-40D4EA099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5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0511D-A5B3-3664-A162-3B77E93E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4F982-FDF9-9B03-E91A-08C2F0F5E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E1DBFE-89BB-A669-5589-EE05A68CD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047FF-C714-16A2-E814-E50D8F039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4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7E451-9A2F-F65A-F330-18754CA12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BCCAC-0D3F-D539-1E64-53AA7BADD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FA7AE-D86C-2315-EAAA-24B74E41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>
              <a:solidFill>
                <a:schemeClr val="accent3"/>
              </a:solidFill>
              <a:latin typeface="Amare Walter Neue Mager" panose="020B0403040202060203" pitchFamily="34" charset="77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9B3FB-C0D8-DEA2-07A5-10BE92C86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78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3A944-EF68-4FBD-35CC-DD7FDC9B9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rcRect t="1" r="71692" b="-158259"/>
          <a:stretch>
            <a:fillRect/>
          </a:stretch>
        </p:blipFill>
        <p:spPr>
          <a:xfrm>
            <a:off x="297873" y="6454364"/>
            <a:ext cx="953411" cy="4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BF57A-9837-4A43-609B-CEEB1899B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r="71692" b="-158259"/>
          <a:stretch>
            <a:fillRect/>
          </a:stretch>
        </p:blipFill>
        <p:spPr>
          <a:xfrm>
            <a:off x="297873" y="6454364"/>
            <a:ext cx="953411" cy="4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826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D744D-5E35-6265-E62C-18CF5D08F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rcRect t="1" r="70978" b="-158259"/>
          <a:stretch>
            <a:fillRect/>
          </a:stretch>
        </p:blipFill>
        <p:spPr>
          <a:xfrm>
            <a:off x="297874" y="6454364"/>
            <a:ext cx="977474" cy="4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FD94515A-E99B-C991-FED4-B100A599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614" b="88556"/>
          <a:stretch/>
        </p:blipFill>
        <p:spPr>
          <a:xfrm>
            <a:off x="-1" y="0"/>
            <a:ext cx="12192001" cy="331200"/>
          </a:xfrm>
          <a:prstGeom prst="rect">
            <a:avLst/>
          </a:prstGeom>
        </p:spPr>
      </p:pic>
      <p:pic>
        <p:nvPicPr>
          <p:cNvPr id="5" name="Picture 4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B63A804E-0426-8B34-91DC-9C5BB269F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95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2DD86-DC31-0BD7-5897-5E3D41C74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tretch>
            <a:fillRect/>
          </a:stretch>
        </p:blipFill>
        <p:spPr>
          <a:xfrm>
            <a:off x="297873" y="6454364"/>
            <a:ext cx="3368039" cy="1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al Graphic BG -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EA8DE-9E58-F2BC-83D8-3E161D7EC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763" t="65877" r="8778" b="-638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3D489D2-43F7-B75B-8B6E-AA2F9D68EF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6000">
                <a:schemeClr val="accent3">
                  <a:alpha val="75457"/>
                </a:schemeClr>
              </a:gs>
              <a:gs pos="27000">
                <a:schemeClr val="accent3">
                  <a:alpha val="81000"/>
                </a:schemeClr>
              </a:gs>
              <a:gs pos="11000">
                <a:schemeClr val="accent1">
                  <a:tint val="23500"/>
                  <a:satMod val="160000"/>
                  <a:alpha val="0"/>
                </a:schemeClr>
              </a:gs>
            </a:gsLst>
            <a:lin ang="18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0F13AE0-8532-D269-DD06-ECE4BCD7C8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rcRect r="71474" b="-17157"/>
          <a:stretch>
            <a:fillRect/>
          </a:stretch>
        </p:blipFill>
        <p:spPr>
          <a:xfrm>
            <a:off x="297874" y="6454364"/>
            <a:ext cx="960772" cy="1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5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al Graphic BG -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D75C7-7963-FBAF-7438-87D6B58BB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000" t="2756" r="-5881" b="5237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E33E81-AB6B-44C2-88B5-2D75CB57BD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3">
                  <a:alpha val="78224"/>
                </a:schemeClr>
              </a:gs>
              <a:gs pos="60000">
                <a:schemeClr val="accent3">
                  <a:alpha val="36739"/>
                </a:schemeClr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30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F4E1E8-4209-774F-DC38-C29A8622B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rcRect r="72432" b="-65339"/>
          <a:stretch>
            <a:fillRect/>
          </a:stretch>
        </p:blipFill>
        <p:spPr>
          <a:xfrm>
            <a:off x="297873" y="6454364"/>
            <a:ext cx="928499" cy="2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5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FF4E1E8-4209-774F-DC38-C29A8622B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 contrast="100000"/>
          </a:blip>
          <a:srcRect t="1" r="71154" b="-158259"/>
          <a:stretch>
            <a:fillRect/>
          </a:stretch>
        </p:blipFill>
        <p:spPr>
          <a:xfrm>
            <a:off x="297873" y="6454364"/>
            <a:ext cx="971529" cy="4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0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stoppable Convention 2026 -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C27586-CA32-A1D9-D828-D833E6B9D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9042" t="28068" r="499" b="3142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83106E-1586-93D5-F60F-BADECE1007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chemeClr val="accent3">
                  <a:alpha val="49622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9D2E4A-EA31-5B64-2B69-778E7C3DF4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8224"/>
                </a:schemeClr>
              </a:gs>
              <a:gs pos="29000">
                <a:schemeClr val="accent3">
                  <a:alpha val="36739"/>
                </a:schemeClr>
              </a:gs>
              <a:gs pos="5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5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stoppable Convention 2026 -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FD7D82-EB30-5921-9305-691E71D441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800" t="63168" r="-1018" b="-25606"/>
          <a:stretch>
            <a:fillRect/>
          </a:stretch>
        </p:blipFill>
        <p:spPr>
          <a:xfrm>
            <a:off x="0" y="0"/>
            <a:ext cx="12172792" cy="6855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F4AD1-0853-6455-8E86-11C73F7AE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662" t="7717" r="45879" b="5177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71E4EB-DDD9-DAB3-C5BF-9FCC83644C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62000">
                <a:schemeClr val="accent3">
                  <a:alpha val="49622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6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stoppable Convention 2026 -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97B01F-BA5B-3914-06FD-FAFAF5C63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690" t="16561" r="25851" b="4292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666CEF-3BBD-C5D9-0EAC-970B80C716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alpha val="49662"/>
                </a:schemeClr>
              </a:gs>
              <a:gs pos="32000">
                <a:schemeClr val="accent3">
                  <a:alpha val="50063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0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Photo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C0F3EBE-FBDC-6FA5-EF62-6B7688CA7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" y="1238250"/>
            <a:ext cx="5427663" cy="465547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4000" b="0" i="0" kern="1200" dirty="0" smtClean="0">
                <a:solidFill>
                  <a:schemeClr val="accent3"/>
                </a:solidFill>
                <a:effectLst/>
                <a:latin typeface="Amare Walter Neue Mager" panose="020B04030402020602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b="0" i="0" kern="1200" dirty="0" smtClean="0">
                <a:solidFill>
                  <a:schemeClr val="accent3"/>
                </a:solidFill>
                <a:latin typeface="Amare Walter Neue Mager"/>
                <a:ea typeface="+mn-ea"/>
                <a:cs typeface="+mn-cs"/>
              </a:defRPr>
            </a:lvl2pPr>
            <a:lvl3pPr marL="401638" indent="-2301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lang="en-US" sz="2000" b="0" i="0" kern="1200" dirty="0" smtClean="0">
                <a:solidFill>
                  <a:schemeClr val="accent3"/>
                </a:solidFill>
                <a:latin typeface="Amare Walter Neue Mager"/>
                <a:ea typeface="+mn-ea"/>
                <a:cs typeface="+mn-cs"/>
              </a:defRPr>
            </a:lvl3pPr>
            <a:lvl4pPr marL="401638" indent="-2301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lang="en-US" sz="2000" b="0" i="0" kern="1200" dirty="0" smtClean="0">
                <a:solidFill>
                  <a:schemeClr val="accent3"/>
                </a:solidFill>
                <a:latin typeface="Amare Walter Neue Mager"/>
                <a:ea typeface="+mn-ea"/>
                <a:cs typeface="+mn-cs"/>
              </a:defRPr>
            </a:lvl4pPr>
            <a:lvl5pPr marL="401638" indent="-2301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chemeClr val="accent3"/>
                </a:solidFill>
                <a:latin typeface="Amare Walter Neue Mager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F2ADE23-C66E-1F85-BCAF-9617F96762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8400" y="0"/>
            <a:ext cx="60936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00474B-276B-BBD5-9858-72583311BDC2}"/>
              </a:ext>
            </a:extLst>
          </p:cNvPr>
          <p:cNvGrpSpPr/>
          <p:nvPr userDrawn="1"/>
        </p:nvGrpSpPr>
        <p:grpSpPr>
          <a:xfrm>
            <a:off x="0" y="-1"/>
            <a:ext cx="12192000" cy="324197"/>
            <a:chOff x="0" y="-1"/>
            <a:chExt cx="12192000" cy="32419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C7DC3E-D941-62F4-C192-728B4C9D3739}"/>
                </a:ext>
              </a:extLst>
            </p:cNvPr>
            <p:cNvSpPr/>
            <p:nvPr userDrawn="1"/>
          </p:nvSpPr>
          <p:spPr>
            <a:xfrm>
              <a:off x="0" y="0"/>
              <a:ext cx="12192000" cy="3241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4140D9-2FE9-3EF3-F847-B16F15985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49042" t="28068" r="499" b="70017"/>
            <a:stretch>
              <a:fillRect/>
            </a:stretch>
          </p:blipFill>
          <p:spPr>
            <a:xfrm>
              <a:off x="0" y="-1"/>
              <a:ext cx="12192000" cy="32419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A4E94-781C-9101-DF6E-6178D2BAEDAA}"/>
                </a:ext>
              </a:extLst>
            </p:cNvPr>
            <p:cNvSpPr/>
            <p:nvPr userDrawn="1"/>
          </p:nvSpPr>
          <p:spPr>
            <a:xfrm>
              <a:off x="0" y="0"/>
              <a:ext cx="12192000" cy="324196"/>
            </a:xfrm>
            <a:prstGeom prst="rect">
              <a:avLst/>
            </a:prstGeom>
            <a:gradFill flip="none" rotWithShape="1">
              <a:gsLst>
                <a:gs pos="50000">
                  <a:schemeClr val="accent3">
                    <a:alpha val="49622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F3966B-0A4D-F728-FF35-70681BF31096}"/>
                </a:ext>
              </a:extLst>
            </p:cNvPr>
            <p:cNvSpPr/>
            <p:nvPr userDrawn="1"/>
          </p:nvSpPr>
          <p:spPr>
            <a:xfrm>
              <a:off x="0" y="0"/>
              <a:ext cx="12192000" cy="32419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78224"/>
                  </a:schemeClr>
                </a:gs>
                <a:gs pos="29000">
                  <a:schemeClr val="accent3">
                    <a:alpha val="36739"/>
                  </a:schemeClr>
                </a:gs>
                <a:gs pos="59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B2A0DF-0C7B-C6B7-BE6C-3460C0016D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" r="70835" b="-126128"/>
          <a:stretch>
            <a:fillRect/>
          </a:stretch>
        </p:blipFill>
        <p:spPr>
          <a:xfrm>
            <a:off x="297873" y="6454364"/>
            <a:ext cx="982287" cy="3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0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765E28-D087-1AD5-20B5-4DDC75649EC5}"/>
              </a:ext>
            </a:extLst>
          </p:cNvPr>
          <p:cNvGrpSpPr/>
          <p:nvPr userDrawn="1"/>
        </p:nvGrpSpPr>
        <p:grpSpPr>
          <a:xfrm>
            <a:off x="0" y="-1"/>
            <a:ext cx="12192000" cy="324197"/>
            <a:chOff x="0" y="-1"/>
            <a:chExt cx="12192000" cy="3241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E137C3-E495-B123-08D9-0E96057112B2}"/>
                </a:ext>
              </a:extLst>
            </p:cNvPr>
            <p:cNvSpPr/>
            <p:nvPr userDrawn="1"/>
          </p:nvSpPr>
          <p:spPr>
            <a:xfrm>
              <a:off x="0" y="0"/>
              <a:ext cx="12192000" cy="3241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49C8EB-D848-DDB9-4CBA-D239FA4E52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 l="49042" t="28068" r="499" b="70017"/>
            <a:stretch>
              <a:fillRect/>
            </a:stretch>
          </p:blipFill>
          <p:spPr>
            <a:xfrm>
              <a:off x="0" y="-1"/>
              <a:ext cx="12192000" cy="32419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4FC30D-E619-5101-D78C-45E32F8A4BA2}"/>
                </a:ext>
              </a:extLst>
            </p:cNvPr>
            <p:cNvSpPr/>
            <p:nvPr userDrawn="1"/>
          </p:nvSpPr>
          <p:spPr>
            <a:xfrm>
              <a:off x="0" y="0"/>
              <a:ext cx="12192000" cy="324196"/>
            </a:xfrm>
            <a:prstGeom prst="rect">
              <a:avLst/>
            </a:prstGeom>
            <a:gradFill flip="none" rotWithShape="1">
              <a:gsLst>
                <a:gs pos="50000">
                  <a:schemeClr val="accent3">
                    <a:alpha val="49622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78BDF1-1120-A364-8981-E5357C14B23A}"/>
                </a:ext>
              </a:extLst>
            </p:cNvPr>
            <p:cNvSpPr/>
            <p:nvPr userDrawn="1"/>
          </p:nvSpPr>
          <p:spPr>
            <a:xfrm>
              <a:off x="0" y="0"/>
              <a:ext cx="12192000" cy="32419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78224"/>
                  </a:schemeClr>
                </a:gs>
                <a:gs pos="29000">
                  <a:schemeClr val="accent3">
                    <a:alpha val="36739"/>
                  </a:schemeClr>
                </a:gs>
                <a:gs pos="59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3AE2-D599-9B06-3FD6-ACCFF7D2458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t="-1" r="70516" b="-79105"/>
          <a:stretch>
            <a:fillRect/>
          </a:stretch>
        </p:blipFill>
        <p:spPr>
          <a:xfrm>
            <a:off x="297873" y="6454363"/>
            <a:ext cx="993045" cy="2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2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accent3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3"/>
          </a:solidFill>
          <a:latin typeface="Amare Walter Neue Mager" panose="020B04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3"/>
          </a:solidFill>
          <a:latin typeface="Amare Walter Neue Mager" panose="020B04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/>
          </a:solidFill>
          <a:latin typeface="Amare Walter Neue Mager" panose="020B04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Amare Walter Neue Mager" panose="020B04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Amare Walter Neue Mager" panose="020B04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B8430-ECDB-EB0C-5399-FF127745D5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 t="2" r="72049" b="-258335"/>
          <a:stretch>
            <a:fillRect/>
          </a:stretch>
        </p:blipFill>
        <p:spPr>
          <a:xfrm>
            <a:off x="297874" y="6454363"/>
            <a:ext cx="941380" cy="56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6" r:id="rId19"/>
    <p:sldLayoutId id="2147483687" r:id="rId20"/>
    <p:sldLayoutId id="214748369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3" Type="http://schemas.openxmlformats.org/officeDocument/2006/relationships/tags" Target="../tags/tag62.xml"/><Relationship Id="rId21" Type="http://schemas.openxmlformats.org/officeDocument/2006/relationships/tags" Target="../tags/tag80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2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.emf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notesSlide" Target="../notesSlides/notesSlide8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16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image" Target="../media/image12.png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2.emf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notesSlide" Target="../notesSlides/notesSlide10.xml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image" Target="../media/image18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3" Type="http://schemas.openxmlformats.org/officeDocument/2006/relationships/tags" Target="../tags/tag111.xml"/><Relationship Id="rId21" Type="http://schemas.openxmlformats.org/officeDocument/2006/relationships/tags" Target="../tags/tag129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image" Target="../media/image12.png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0" Type="http://schemas.openxmlformats.org/officeDocument/2006/relationships/tags" Target="../tags/tag128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image" Target="../media/image2.emf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openxmlformats.org/officeDocument/2006/relationships/notesSlide" Target="../notesSlides/notesSlide12.xml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image" Target="../media/image20.jpe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3.xml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4.xml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emf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140.xml"/><Relationship Id="rId7" Type="http://schemas.openxmlformats.org/officeDocument/2006/relationships/image" Target="../media/image22.jpe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2.emf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3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emf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5.xml"/><Relationship Id="rId9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emf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image" Target="../media/image12.png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2.emf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notesSlide" Target="../notesSlides/notesSlide4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30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3" Type="http://schemas.openxmlformats.org/officeDocument/2006/relationships/tags" Target="../tags/tag37.xml"/><Relationship Id="rId21" Type="http://schemas.openxmlformats.org/officeDocument/2006/relationships/tags" Target="../tags/tag55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image" Target="../media/image12.png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image" Target="../media/image2.emf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notesSlide" Target="../notesSlides/notesSlide6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58.xml"/><Relationship Id="rId7" Type="http://schemas.openxmlformats.org/officeDocument/2006/relationships/image" Target="../media/image14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AD123-2601-212C-1272-2FB6494E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05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2DB27-51F4-024D-FC29-63DA0017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329F82E-39CE-D2D9-75D6-1FEB9348C8D7}"/>
              </a:ext>
            </a:extLst>
          </p:cNvPr>
          <p:cNvGrpSpPr/>
          <p:nvPr/>
        </p:nvGrpSpPr>
        <p:grpSpPr>
          <a:xfrm>
            <a:off x="4008420" y="1334371"/>
            <a:ext cx="4172687" cy="4805442"/>
            <a:chOff x="4008420" y="1334371"/>
            <a:chExt cx="4172687" cy="48054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82B93C8-3555-546F-B385-800D772DB285}"/>
                </a:ext>
              </a:extLst>
            </p:cNvPr>
            <p:cNvGrpSpPr/>
            <p:nvPr/>
          </p:nvGrpSpPr>
          <p:grpSpPr>
            <a:xfrm>
              <a:off x="4008420" y="1334371"/>
              <a:ext cx="4172687" cy="4805442"/>
              <a:chOff x="6509166" y="1348226"/>
              <a:chExt cx="4172687" cy="4805442"/>
            </a:xfrm>
          </p:grpSpPr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38571C89-FD25-4010-A942-6E7A8548126F}"/>
                  </a:ext>
                </a:extLst>
              </p:cNvPr>
              <p:cNvSpPr/>
              <p:nvPr/>
            </p:nvSpPr>
            <p:spPr>
              <a:xfrm rot="9010812">
                <a:off x="6886691" y="180419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iangle 59">
                <a:extLst>
                  <a:ext uri="{FF2B5EF4-FFF2-40B4-BE49-F238E27FC236}">
                    <a16:creationId xmlns:a16="http://schemas.microsoft.com/office/drawing/2014/main" id="{FDB024A4-40AF-F26B-761E-B027FB1A0D6E}"/>
                  </a:ext>
                </a:extLst>
              </p:cNvPr>
              <p:cNvSpPr/>
              <p:nvPr/>
            </p:nvSpPr>
            <p:spPr>
              <a:xfrm rot="12586376">
                <a:off x="7904602" y="180064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>
                <a:extLst>
                  <a:ext uri="{FF2B5EF4-FFF2-40B4-BE49-F238E27FC236}">
                    <a16:creationId xmlns:a16="http://schemas.microsoft.com/office/drawing/2014/main" id="{EB289398-1456-9176-2756-9847891123AC}"/>
                  </a:ext>
                </a:extLst>
              </p:cNvPr>
              <p:cNvSpPr/>
              <p:nvPr/>
            </p:nvSpPr>
            <p:spPr>
              <a:xfrm rot="16200000">
                <a:off x="8405564" y="2676932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4809FCC3-C0D2-97F3-0F2C-3D6D293A12C3}"/>
                  </a:ext>
                </a:extLst>
              </p:cNvPr>
              <p:cNvSpPr/>
              <p:nvPr/>
            </p:nvSpPr>
            <p:spPr>
              <a:xfrm rot="19800489">
                <a:off x="7904002" y="3554849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3D4B4C23-33DB-8AC8-23D9-FF1136B3BFE3}"/>
                  </a:ext>
                </a:extLst>
              </p:cNvPr>
              <p:cNvSpPr/>
              <p:nvPr/>
            </p:nvSpPr>
            <p:spPr>
              <a:xfrm rot="1814606">
                <a:off x="6869172" y="3552928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D4C33747-D7E8-5326-61E7-54D5D529B0A0}"/>
                  </a:ext>
                </a:extLst>
              </p:cNvPr>
              <p:cNvSpPr/>
              <p:nvPr/>
            </p:nvSpPr>
            <p:spPr>
              <a:xfrm rot="5400000">
                <a:off x="6343483" y="2692343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1150CBCF-3F01-F8AA-FE0B-EDB0B815CB4A}"/>
                  </a:ext>
                </a:extLst>
              </p:cNvPr>
              <p:cNvSpPr/>
              <p:nvPr/>
            </p:nvSpPr>
            <p:spPr>
              <a:xfrm rot="5400000">
                <a:off x="6192926" y="166474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9DB985E-B18F-99D8-2005-1F22B443582F}"/>
                  </a:ext>
                </a:extLst>
              </p:cNvPr>
              <p:cNvGrpSpPr/>
              <p:nvPr/>
            </p:nvGrpSpPr>
            <p:grpSpPr>
              <a:xfrm>
                <a:off x="6509166" y="1348227"/>
                <a:ext cx="4172686" cy="4805441"/>
                <a:chOff x="6509166" y="1348227"/>
                <a:chExt cx="4172686" cy="4805441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62B98059-756A-F1DA-AA67-E2679D8FC2BB}"/>
                    </a:ext>
                  </a:extLst>
                </p:cNvPr>
                <p:cNvCxnSpPr>
                  <a:cxnSpLocks/>
                  <a:stCxn id="65" idx="3"/>
                  <a:endCxn id="65" idx="0"/>
                </p:cNvCxnSpPr>
                <p:nvPr/>
              </p:nvCxnSpPr>
              <p:spPr>
                <a:xfrm>
                  <a:off x="8595647" y="1348227"/>
                  <a:ext cx="0" cy="480544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D3C2C2FE-37E8-CD1F-522C-C6F2587D9C4F}"/>
                    </a:ext>
                  </a:extLst>
                </p:cNvPr>
                <p:cNvCxnSpPr>
                  <a:cxnSpLocks/>
                  <a:stCxn id="65" idx="4"/>
                  <a:endCxn id="64" idx="4"/>
                </p:cNvCxnSpPr>
                <p:nvPr/>
              </p:nvCxnSpPr>
              <p:spPr>
                <a:xfrm flipH="1">
                  <a:off x="6509166" y="2556891"/>
                  <a:ext cx="4172686" cy="237216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D6F2425-73AE-8499-2381-3CE914CA9483}"/>
                    </a:ext>
                  </a:extLst>
                </p:cNvPr>
                <p:cNvCxnSpPr>
                  <a:cxnSpLocks/>
                  <a:stCxn id="65" idx="5"/>
                  <a:endCxn id="64" idx="2"/>
                </p:cNvCxnSpPr>
                <p:nvPr/>
              </p:nvCxnSpPr>
              <p:spPr>
                <a:xfrm flipH="1" flipV="1">
                  <a:off x="6509166" y="2526661"/>
                  <a:ext cx="4172686" cy="2418343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34DD8BFF-4DEF-043F-109E-53C7617C76AE}"/>
                </a:ext>
              </a:extLst>
            </p:cNvPr>
            <p:cNvSpPr txBox="1">
              <a:spLocks/>
            </p:cNvSpPr>
            <p:nvPr>
              <p:custDataLst>
                <p:tags r:id="rId16"/>
              </p:custDataLst>
            </p:nvPr>
          </p:nvSpPr>
          <p:spPr>
            <a:xfrm>
              <a:off x="4783564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532AD836-5E21-81C0-267E-96FCB2A88F8E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6344652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bg1"/>
                  </a:solidFill>
                </a:rPr>
                <a:t>GPX-4™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125D8385-4C6A-2262-365D-D382B923B6AD}"/>
                </a:ext>
              </a:extLst>
            </p:cNvPr>
            <p:cNvSpPr txBox="1"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4224734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0C17163A-B693-8AC7-1429-24B591ED89BC}"/>
                </a:ext>
              </a:extLst>
            </p:cNvPr>
            <p:cNvSpPr txBox="1">
              <a:spLocks/>
            </p:cNvSpPr>
            <p:nvPr>
              <p:custDataLst>
                <p:tags r:id="rId19"/>
              </p:custDataLst>
            </p:nvPr>
          </p:nvSpPr>
          <p:spPr>
            <a:xfrm>
              <a:off x="6888842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03F1DBFC-20F0-B948-2957-DF5ACCDBAC2E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6344652" y="2304120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DED9EE66-BB7C-2D93-52F9-CFA5CF79A064}"/>
                </a:ext>
              </a:extLst>
            </p:cNvPr>
            <p:cNvSpPr txBox="1"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4580709" y="2306535"/>
              <a:ext cx="130620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Collavant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n2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198453C-54A8-CF5C-D43F-70AE57E3F2E9}"/>
              </a:ext>
            </a:extLst>
          </p:cNvPr>
          <p:cNvGrpSpPr/>
          <p:nvPr/>
        </p:nvGrpSpPr>
        <p:grpSpPr>
          <a:xfrm>
            <a:off x="4008013" y="1339916"/>
            <a:ext cx="4172687" cy="4805442"/>
            <a:chOff x="4008013" y="1339916"/>
            <a:chExt cx="4172687" cy="48054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C2A22F3-2B6A-921B-BE6F-1B1894B0A490}"/>
                </a:ext>
              </a:extLst>
            </p:cNvPr>
            <p:cNvGrpSpPr/>
            <p:nvPr/>
          </p:nvGrpSpPr>
          <p:grpSpPr>
            <a:xfrm>
              <a:off x="4008013" y="1339916"/>
              <a:ext cx="4172687" cy="4805442"/>
              <a:chOff x="4008013" y="1339916"/>
              <a:chExt cx="4172687" cy="4805442"/>
            </a:xfrm>
          </p:grpSpPr>
          <p:sp>
            <p:nvSpPr>
              <p:cNvPr id="113" name="Triangle 112">
                <a:extLst>
                  <a:ext uri="{FF2B5EF4-FFF2-40B4-BE49-F238E27FC236}">
                    <a16:creationId xmlns:a16="http://schemas.microsoft.com/office/drawing/2014/main" id="{92F99838-9E4D-376F-1FFF-E3ADE6DB49D5}"/>
                  </a:ext>
                </a:extLst>
              </p:cNvPr>
              <p:cNvSpPr/>
              <p:nvPr/>
            </p:nvSpPr>
            <p:spPr>
              <a:xfrm rot="9010812">
                <a:off x="4385538" y="1804195"/>
                <a:ext cx="2402391" cy="2130552"/>
              </a:xfrm>
              <a:prstGeom prst="triangle">
                <a:avLst/>
              </a:prstGeom>
              <a:solidFill>
                <a:srgbClr val="EACAE4"/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B52C8D65-1F94-2689-0F89-3ECEB26FCA7C}"/>
                  </a:ext>
                </a:extLst>
              </p:cNvPr>
              <p:cNvSpPr/>
              <p:nvPr/>
            </p:nvSpPr>
            <p:spPr>
              <a:xfrm rot="12586376">
                <a:off x="5403449" y="1800645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1DCF34B2-22AD-2F34-7B50-DD8E22BE7A56}"/>
                  </a:ext>
                </a:extLst>
              </p:cNvPr>
              <p:cNvSpPr/>
              <p:nvPr/>
            </p:nvSpPr>
            <p:spPr>
              <a:xfrm rot="16200000">
                <a:off x="5904411" y="2676933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21D656B3-7CBE-4B74-BB60-E88F6201A316}"/>
                  </a:ext>
                </a:extLst>
              </p:cNvPr>
              <p:cNvSpPr/>
              <p:nvPr/>
            </p:nvSpPr>
            <p:spPr>
              <a:xfrm rot="19800489">
                <a:off x="5402849" y="3554850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riangle 116">
                <a:extLst>
                  <a:ext uri="{FF2B5EF4-FFF2-40B4-BE49-F238E27FC236}">
                    <a16:creationId xmlns:a16="http://schemas.microsoft.com/office/drawing/2014/main" id="{77749E94-1C94-1CEC-B265-B71CB7871C6B}"/>
                  </a:ext>
                </a:extLst>
              </p:cNvPr>
              <p:cNvSpPr/>
              <p:nvPr/>
            </p:nvSpPr>
            <p:spPr>
              <a:xfrm rot="1814606">
                <a:off x="4368019" y="3552929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D36EC2E4-ED9E-53DA-A754-0AE3822D7490}"/>
                  </a:ext>
                </a:extLst>
              </p:cNvPr>
              <p:cNvSpPr/>
              <p:nvPr/>
            </p:nvSpPr>
            <p:spPr>
              <a:xfrm rot="5400000">
                <a:off x="3842330" y="2692344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90D4325B-D05B-E955-FA3E-75C0CEC10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494" y="1339917"/>
                <a:ext cx="0" cy="4805441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7F117A89-D2D3-CB3E-C5B1-F30264917307}"/>
                  </a:ext>
                </a:extLst>
              </p:cNvPr>
              <p:cNvCxnSpPr>
                <a:cxnSpLocks/>
                <a:endCxn id="118" idx="4"/>
              </p:cNvCxnSpPr>
              <p:nvPr/>
            </p:nvCxnSpPr>
            <p:spPr>
              <a:xfrm flipH="1">
                <a:off x="4008013" y="2548581"/>
                <a:ext cx="4172686" cy="238047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94AE1C8-F7B2-8508-4E15-DDEF00673AAB}"/>
                  </a:ext>
                </a:extLst>
              </p:cNvPr>
              <p:cNvCxnSpPr>
                <a:cxnSpLocks/>
                <a:endCxn id="118" idx="2"/>
              </p:cNvCxnSpPr>
              <p:nvPr/>
            </p:nvCxnSpPr>
            <p:spPr>
              <a:xfrm flipH="1" flipV="1">
                <a:off x="4008013" y="2526662"/>
                <a:ext cx="4172686" cy="241003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Hexagon 121">
                <a:extLst>
                  <a:ext uri="{FF2B5EF4-FFF2-40B4-BE49-F238E27FC236}">
                    <a16:creationId xmlns:a16="http://schemas.microsoft.com/office/drawing/2014/main" id="{C6BB1994-C111-26A7-766B-34B75CE1B476}"/>
                  </a:ext>
                </a:extLst>
              </p:cNvPr>
              <p:cNvSpPr/>
              <p:nvPr/>
            </p:nvSpPr>
            <p:spPr>
              <a:xfrm rot="5400000">
                <a:off x="3691773" y="165643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 w="53975">
                <a:solidFill>
                  <a:schemeClr val="accent3"/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E09E4F16-9B4D-06C3-152A-200E3CA8E41D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4782418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Dermial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64D7761F-4FE0-DB27-294D-28AB2EE70FC9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6343506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bg2"/>
                  </a:solidFill>
                  <a:latin typeface="Amare Walter Neue Mager"/>
                </a:rPr>
                <a:t>GPX-4™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BC135DE2-384E-4862-357F-E6777677EA92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4223588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6" name="Title 1">
              <a:extLst>
                <a:ext uri="{FF2B5EF4-FFF2-40B4-BE49-F238E27FC236}">
                  <a16:creationId xmlns:a16="http://schemas.microsoft.com/office/drawing/2014/main" id="{78EA9352-C253-F7CF-D90A-68DC9BF4BAC7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6887696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 dirty="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AB0794F7-75ED-277D-7BF7-242EFC53CB3B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6343506" y="2302974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8" name="Title 1">
              <a:extLst>
                <a:ext uri="{FF2B5EF4-FFF2-40B4-BE49-F238E27FC236}">
                  <a16:creationId xmlns:a16="http://schemas.microsoft.com/office/drawing/2014/main" id="{977A7637-284E-7F93-F9F7-5B1DAAD69C69}"/>
                </a:ext>
              </a:extLst>
            </p:cNvPr>
            <p:cNvSpPr txBox="1"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4577051" y="2302974"/>
              <a:ext cx="1309377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Collavant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n2</a:t>
              </a:r>
              <a:endParaRPr lang="en-US" sz="1400" dirty="0">
                <a:solidFill>
                  <a:schemeClr val="accent3"/>
                </a:solidFill>
                <a:latin typeface="Amare Walter Neue Mager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DA1C2FB-7186-FB1B-7E90-4ED38217E5B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61BCFAC-BEB6-3B60-B00E-C0AB97725B1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2899" y="435195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La </a:t>
            </a:r>
            <a:r>
              <a:rPr lang="en-US" sz="2800" dirty="0" err="1">
                <a:solidFill>
                  <a:schemeClr val="accent3"/>
                </a:solidFill>
                <a:latin typeface="Amare Walter Neue Leicht"/>
              </a:rPr>
              <a:t>Solución</a:t>
            </a:r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: </a:t>
            </a:r>
            <a:r>
              <a:rPr lang="en-US" sz="28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Amare </a:t>
            </a:r>
            <a:r>
              <a:rPr lang="en-US" sz="28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NeuCollagen</a:t>
            </a:r>
            <a:r>
              <a:rPr lang="en-US" sz="2800" baseline="30000" dirty="0">
                <a:solidFill>
                  <a:schemeClr val="accent3"/>
                </a:solidFill>
                <a:latin typeface="Amare Walter Neue Leicht"/>
              </a:rPr>
              <a:t>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692986-628F-C3A9-DDB2-63F0DCCFA8CE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A23DF7F8-A055-2991-DD7C-22F98B515F0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rot="19798531">
            <a:off x="3605189" y="1230330"/>
            <a:ext cx="2437055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Inhibe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pérdida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de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CEB675-1C18-7CE2-3D9F-FF56A54FD8A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 rot="5400000">
            <a:off x="7413424" y="3359309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salud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muscular*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80338EF0-B189-7DF5-3926-66F27B3B5CD0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12617120">
            <a:off x="3606235" y="5599181"/>
            <a:ext cx="244256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Irradia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desde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el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interior*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AEA2FA39-5131-7BAF-90BE-66E9DA96D84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 rot="5400000">
            <a:off x="7387412" y="3359311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Apoya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592D1-919D-0F50-5F1B-ECF3E4B3A70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r="71335" b="-142307"/>
          <a:stretch>
            <a:fillRect/>
          </a:stretch>
        </p:blipFill>
        <p:spPr>
          <a:xfrm>
            <a:off x="297873" y="6454363"/>
            <a:ext cx="965443" cy="37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A0437-1D6C-F33E-49EF-E4FB903324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3328" y="6422804"/>
            <a:ext cx="2443691" cy="390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7D6E0-9C6D-F506-5C12-CB119D19CC9E}"/>
              </a:ext>
            </a:extLst>
          </p:cNvPr>
          <p:cNvSpPr txBox="1"/>
          <p:nvPr/>
        </p:nvSpPr>
        <p:spPr>
          <a:xfrm>
            <a:off x="8164831" y="5821218"/>
            <a:ext cx="37897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Collavant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n2,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Dermial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y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Mobilee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son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BIOIBERICA, S.A.U. GPX-4™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Newtree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Co. LTD.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Cerebiome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Danstar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Ferment AG.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31973-51D0-BDDB-EB5A-7607D175DFA4}"/>
              </a:ext>
            </a:extLst>
          </p:cNvPr>
          <p:cNvSpPr txBox="1"/>
          <p:nvPr/>
        </p:nvSpPr>
        <p:spPr>
          <a:xfrm>
            <a:off x="8163190" y="6334017"/>
            <a:ext cx="3948062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effectLst/>
                <a:latin typeface="Amare Walter Neue" panose="020B0503040202060203" pitchFamily="34" charset="77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482FB7-3509-7FFB-2065-F5609F64CD8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1839842">
            <a:off x="6090932" y="1166012"/>
            <a:ext cx="2673072" cy="728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Mantiene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comodidad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</a:p>
          <a:p>
            <a:pPr algn="ctr"/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y 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movilidad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articular*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62C6B34-ABA8-6791-EC14-C651670F3648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8993016">
            <a:off x="6208573" y="5708145"/>
            <a:ext cx="2443710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Aumenta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la producción natural</a:t>
            </a:r>
          </a:p>
          <a:p>
            <a:pPr algn="ctr"/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de 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B2F299-E84D-AE4E-6C63-109BD81F61D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 rot="16200000">
            <a:off x="1766654" y="3269338"/>
            <a:ext cx="3561379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Ayuda a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Manejar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el cortisol y el estrés diario*</a:t>
            </a:r>
            <a:endParaRPr lang="en-US" sz="2000" i="1" dirty="0">
              <a:solidFill>
                <a:schemeClr val="accent3"/>
              </a:solidFill>
              <a:latin typeface="Recife Text"/>
            </a:endParaRPr>
          </a:p>
        </p:txBody>
      </p:sp>
    </p:spTree>
    <p:extLst>
      <p:ext uri="{BB962C8B-B14F-4D97-AF65-F5344CB8AC3E}">
        <p14:creationId xmlns:p14="http://schemas.microsoft.com/office/powerpoint/2010/main" val="241595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D1829-9D35-67A2-1DBA-AF65544CA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F05F77-6419-B0B9-20A4-44883AB02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58439" t="44599" b="-14"/>
          <a:stretch>
            <a:fillRect/>
          </a:stretch>
        </p:blipFill>
        <p:spPr bwMode="auto">
          <a:xfrm rot="5400000">
            <a:off x="5714999" y="381003"/>
            <a:ext cx="6857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37E723-A41E-DB79-7006-B0EABABD2F1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EC37AB-89E5-47D1-B7CF-0D1D9229B229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DB7A60-B806-0BCC-4730-5CA574D8AC00}"/>
              </a:ext>
            </a:extLst>
          </p:cNvPr>
          <p:cNvGrpSpPr/>
          <p:nvPr/>
        </p:nvGrpSpPr>
        <p:grpSpPr>
          <a:xfrm>
            <a:off x="5770111" y="374178"/>
            <a:ext cx="671946" cy="773841"/>
            <a:chOff x="4008013" y="1339916"/>
            <a:chExt cx="4172687" cy="48054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97526BA9-7EBC-4C2B-F7B7-E42544807CED}"/>
                </a:ext>
              </a:extLst>
            </p:cNvPr>
            <p:cNvSpPr/>
            <p:nvPr/>
          </p:nvSpPr>
          <p:spPr>
            <a:xfrm rot="9010812">
              <a:off x="4385538" y="180419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7CD9FC56-AE53-863A-1B03-5CD7EC0A42E4}"/>
                </a:ext>
              </a:extLst>
            </p:cNvPr>
            <p:cNvSpPr/>
            <p:nvPr/>
          </p:nvSpPr>
          <p:spPr>
            <a:xfrm rot="12586376">
              <a:off x="5403449" y="180064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F1C03A26-3BE1-F041-8235-2CE34B03DE7B}"/>
                </a:ext>
              </a:extLst>
            </p:cNvPr>
            <p:cNvSpPr/>
            <p:nvPr/>
          </p:nvSpPr>
          <p:spPr>
            <a:xfrm rot="16200000">
              <a:off x="5904411" y="2676933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2C06E48F-4861-4477-900A-C08ACBF028D0}"/>
                </a:ext>
              </a:extLst>
            </p:cNvPr>
            <p:cNvSpPr/>
            <p:nvPr/>
          </p:nvSpPr>
          <p:spPr>
            <a:xfrm rot="19800489">
              <a:off x="5402849" y="3554850"/>
              <a:ext cx="2402391" cy="2130552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961C5474-8B6B-4C02-5949-F547A64A7A26}"/>
                </a:ext>
              </a:extLst>
            </p:cNvPr>
            <p:cNvSpPr/>
            <p:nvPr/>
          </p:nvSpPr>
          <p:spPr>
            <a:xfrm rot="1814606">
              <a:off x="4368019" y="3552929"/>
              <a:ext cx="2430973" cy="212850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0ECA9E8F-C3B2-BDC4-79B9-8C0258559D21}"/>
                </a:ext>
              </a:extLst>
            </p:cNvPr>
            <p:cNvSpPr/>
            <p:nvPr/>
          </p:nvSpPr>
          <p:spPr>
            <a:xfrm rot="5400000">
              <a:off x="3842330" y="2692344"/>
              <a:ext cx="2402391" cy="207102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7DA0EA-52A6-89BD-7374-C1A54EFE9F91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94" y="1339917"/>
              <a:ext cx="0" cy="480544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03F890-0C60-D66B-050F-A1DCB9F2D28C}"/>
                </a:ext>
              </a:extLst>
            </p:cNvPr>
            <p:cNvCxnSpPr>
              <a:cxnSpLocks/>
              <a:endCxn id="19" idx="4"/>
            </p:cNvCxnSpPr>
            <p:nvPr/>
          </p:nvCxnSpPr>
          <p:spPr>
            <a:xfrm flipH="1">
              <a:off x="4008013" y="2548581"/>
              <a:ext cx="4172686" cy="238047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AB30E6-7802-A548-8DD8-855F89E43B07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H="1" flipV="1">
              <a:off x="4008013" y="2526662"/>
              <a:ext cx="4172686" cy="241003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630B4661-720C-582D-AAFC-949FDDB2E60E}"/>
                </a:ext>
              </a:extLst>
            </p:cNvPr>
            <p:cNvSpPr/>
            <p:nvPr/>
          </p:nvSpPr>
          <p:spPr>
            <a:xfrm rot="5400000">
              <a:off x="3691773" y="1656431"/>
              <a:ext cx="4805441" cy="4172412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31750">
              <a:solidFill>
                <a:schemeClr val="accent3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ED84A9-C723-C9F4-6919-FFD0FFCB67E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5109" y="1927795"/>
            <a:ext cx="5043165" cy="35447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Un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tripéptido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de bajo peso molecular </a:t>
            </a:r>
            <a:br>
              <a:rPr lang="en-US" sz="15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absorbe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rápidamente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cuerpo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. Una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vez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ingerido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promueve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producción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saludable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ácido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hialurónico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ayudando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reducir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5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las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arrugas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mejorar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elasticidad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de la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piel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para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apariencia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saludable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y radiante.*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En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estudios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doblemente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ciegos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controlados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5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con placebo, se ha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demostrado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: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Mejora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las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arrugas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tipo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“patas de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gallo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”*</a:t>
            </a:r>
            <a:br>
              <a:rPr lang="en-US" sz="1500" dirty="0">
                <a:latin typeface="Amare Walter Neue Mager" panose="020B0403040202060203" pitchFamily="34" charset="77"/>
              </a:rPr>
            </a:b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Las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arrugas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tipo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“patas de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gallo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” </a:t>
            </a:r>
            <a:r>
              <a:rPr lang="en-US" sz="1500" dirty="0" err="1">
                <a:solidFill>
                  <a:schemeClr val="accent3"/>
                </a:solidFill>
              </a:rPr>
              <a:t>mejoraron</a:t>
            </a:r>
            <a:r>
              <a:rPr lang="en-US" sz="1500" dirty="0">
                <a:solidFill>
                  <a:schemeClr val="accent3"/>
                </a:solidFill>
              </a:rPr>
              <a:t> un 937%</a:t>
            </a:r>
          </a:p>
          <a:p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Mejora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la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densidad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dérmica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*</a:t>
            </a:r>
            <a:br>
              <a:rPr lang="en-US" sz="1500" dirty="0">
                <a:latin typeface="Amare Walter Neue Mager" panose="020B0403040202060203" pitchFamily="34" charset="77"/>
              </a:rPr>
            </a:b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La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densidad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dérmica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</a:rPr>
              <a:t>mejoró</a:t>
            </a:r>
            <a:r>
              <a:rPr lang="en-US" sz="1500" dirty="0">
                <a:solidFill>
                  <a:schemeClr val="accent3"/>
                </a:solidFill>
              </a:rPr>
              <a:t> un 266%</a:t>
            </a:r>
          </a:p>
          <a:p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Mejora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el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grosor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dérmico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*</a:t>
            </a:r>
            <a:br>
              <a:rPr lang="en-US" sz="1500" dirty="0">
                <a:latin typeface="Amare Walter Neue Mager" panose="020B0403040202060203" pitchFamily="34" charset="77"/>
              </a:rPr>
            </a:b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El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grosor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  <a:latin typeface="Amare Walter Neue Mager"/>
              </a:rPr>
              <a:t>dérmico</a:t>
            </a:r>
            <a:r>
              <a:rPr lang="en-US" sz="15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500" dirty="0" err="1">
                <a:solidFill>
                  <a:schemeClr val="accent3"/>
                </a:solidFill>
              </a:rPr>
              <a:t>mejoró</a:t>
            </a:r>
            <a:r>
              <a:rPr lang="en-US" sz="1500" dirty="0">
                <a:solidFill>
                  <a:schemeClr val="accent3"/>
                </a:solidFill>
              </a:rPr>
              <a:t> un 548% </a:t>
            </a:r>
            <a:endParaRPr lang="en-US" sz="1500" dirty="0">
              <a:solidFill>
                <a:schemeClr val="accent3"/>
              </a:solidFill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62EAB4-EBB0-7E50-EE8E-F87B139243F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78720" y="1091191"/>
            <a:ext cx="4407768" cy="585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accent3"/>
                </a:solidFill>
                <a:latin typeface="Amare Walter Neue Leicht" panose="020B0303040202060203" pitchFamily="34" charset="77"/>
              </a:rPr>
              <a:t>GPX-4</a:t>
            </a:r>
            <a:r>
              <a:rPr lang="en-US" sz="4400" baseline="30000">
                <a:solidFill>
                  <a:schemeClr val="accent3"/>
                </a:solidFill>
              </a:rPr>
              <a:t>™</a:t>
            </a:r>
            <a:endParaRPr lang="en-US" sz="4400" baseline="3000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76877-3864-A654-9119-3E191F3BE787}"/>
              </a:ext>
            </a:extLst>
          </p:cNvPr>
          <p:cNvSpPr/>
          <p:nvPr/>
        </p:nvSpPr>
        <p:spPr>
          <a:xfrm>
            <a:off x="6120359" y="0"/>
            <a:ext cx="6100583" cy="6866425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  <a:lumMod val="0"/>
                </a:schemeClr>
              </a:gs>
              <a:gs pos="100000">
                <a:schemeClr val="accent3">
                  <a:lumMod val="74490"/>
                  <a:lumOff val="25510"/>
                  <a:alpha val="69906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FA044F-10D0-3D87-5267-A69BFDBCB084}"/>
              </a:ext>
            </a:extLst>
          </p:cNvPr>
          <p:cNvGrpSpPr/>
          <p:nvPr/>
        </p:nvGrpSpPr>
        <p:grpSpPr>
          <a:xfrm>
            <a:off x="163621" y="528322"/>
            <a:ext cx="5133126" cy="426721"/>
            <a:chOff x="163621" y="250613"/>
            <a:chExt cx="5133126" cy="426721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6CA9AC4-BEB4-460C-0E48-64E4B7BB65D6}"/>
                </a:ext>
              </a:extLst>
            </p:cNvPr>
            <p:cNvSpPr/>
            <p:nvPr/>
          </p:nvSpPr>
          <p:spPr>
            <a:xfrm>
              <a:off x="163621" y="250613"/>
              <a:ext cx="5133126" cy="4267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0" rIns="0" bIns="0" rtlCol="0" anchor="ctr" anchorCtr="0"/>
            <a:lstStyle/>
            <a:p>
              <a:pPr marL="228600"/>
              <a:r>
                <a:rPr lang="en-US" sz="1700" dirty="0" err="1">
                  <a:solidFill>
                    <a:schemeClr val="bg1"/>
                  </a:solidFill>
                  <a:latin typeface="Amare Walter Neue"/>
                </a:rPr>
                <a:t>Impulsa</a:t>
              </a:r>
              <a:r>
                <a:rPr lang="en-US" sz="1700" dirty="0">
                  <a:solidFill>
                    <a:schemeClr val="bg1"/>
                  </a:solidFill>
                  <a:latin typeface="Amare Walter Neue"/>
                </a:rPr>
                <a:t>  </a:t>
              </a:r>
              <a:r>
                <a:rPr lang="en-US" sz="17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la </a:t>
              </a:r>
              <a:r>
                <a:rPr lang="en-US" sz="17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Producción</a:t>
              </a:r>
              <a:r>
                <a:rPr lang="en-US" sz="17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Natural de </a:t>
              </a:r>
              <a:r>
                <a:rPr lang="en-US" sz="17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Colágeno</a:t>
              </a:r>
              <a:endParaRPr lang="en-US" sz="17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ecife Text Ligh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DD1FA9-74B9-B98A-7704-8A931BADE4A1}"/>
                </a:ext>
              </a:extLst>
            </p:cNvPr>
            <p:cNvSpPr/>
            <p:nvPr/>
          </p:nvSpPr>
          <p:spPr>
            <a:xfrm>
              <a:off x="203199" y="298027"/>
              <a:ext cx="325121" cy="3251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latin typeface="Amare Walter Neue" panose="020B0503040202060203" pitchFamily="34" charset="77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192A7-19DE-4823-03A5-DA76CC1D6F30}"/>
              </a:ext>
            </a:extLst>
          </p:cNvPr>
          <p:cNvGrpSpPr/>
          <p:nvPr/>
        </p:nvGrpSpPr>
        <p:grpSpPr>
          <a:xfrm>
            <a:off x="10588752" y="411480"/>
            <a:ext cx="1399032" cy="1307592"/>
            <a:chOff x="10588752" y="411480"/>
            <a:chExt cx="1399032" cy="130759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09C1EB-C878-940A-4F8D-556C6720F69B}"/>
                </a:ext>
              </a:extLst>
            </p:cNvPr>
            <p:cNvSpPr/>
            <p:nvPr/>
          </p:nvSpPr>
          <p:spPr>
            <a:xfrm>
              <a:off x="10588752" y="411480"/>
              <a:ext cx="1307592" cy="1307592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9B409D4A-A1F4-9BA6-1070-13E2F1885513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10671048" y="819543"/>
              <a:ext cx="1316736" cy="8035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ittel"/>
                </a:rPr>
                <a:t>Ingrediente</a:t>
              </a:r>
              <a:r>
                <a:rPr lang="en-US" sz="1400" dirty="0">
                  <a:solidFill>
                    <a:schemeClr val="accent3"/>
                  </a:solidFill>
                  <a:latin typeface="Amare Walter Neue Mittel"/>
                </a:rPr>
                <a:t> </a:t>
              </a:r>
              <a:r>
                <a:rPr lang="en-US" sz="1400" dirty="0" err="1">
                  <a:solidFill>
                    <a:schemeClr val="accent3"/>
                  </a:solidFill>
                  <a:latin typeface="Amare Walter Neue Mittel"/>
                </a:rPr>
                <a:t>Exclusivo</a:t>
              </a:r>
              <a:r>
                <a:rPr lang="en-US" sz="1400" dirty="0">
                  <a:solidFill>
                    <a:schemeClr val="accent3"/>
                  </a:solidFill>
                  <a:latin typeface="Amare Walter Neue Mittel"/>
                </a:rPr>
                <a:t>**</a:t>
              </a:r>
              <a:endParaRPr lang="en-US" sz="1400" dirty="0">
                <a:solidFill>
                  <a:schemeClr val="accent3"/>
                </a:solidFill>
                <a:latin typeface="Amare Walter Neue Mittel"/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223054-33D0-8CA3-6EDE-5DC2887FD1F0}"/>
              </a:ext>
            </a:extLst>
          </p:cNvPr>
          <p:cNvSpPr txBox="1"/>
          <p:nvPr/>
        </p:nvSpPr>
        <p:spPr>
          <a:xfrm>
            <a:off x="6216576" y="5973711"/>
            <a:ext cx="54328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/>
              </a:rPr>
              <a:t>**GPX-4™ es un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ingrediente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exclusivo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la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industria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, disponible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únicamente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Amare.</a:t>
            </a:r>
            <a:endParaRPr lang="en-US" dirty="0">
              <a:solidFill>
                <a:schemeClr val="bg1"/>
              </a:solidFill>
              <a:latin typeface="Amare Walter Neue"/>
            </a:endParaRPr>
          </a:p>
          <a:p>
            <a:r>
              <a:rPr lang="en-US" sz="800" dirty="0">
                <a:solidFill>
                  <a:schemeClr val="bg1"/>
                </a:solidFill>
                <a:latin typeface="Amare Walter Neue"/>
              </a:rPr>
              <a:t>GPX-4™ es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Newtree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Co. LTD</a:t>
            </a:r>
            <a:endParaRPr lang="en-US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  <a:latin typeface="Amare Walter Neue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93DA1-BE8A-DB68-0FBE-B68964ACB253}"/>
              </a:ext>
            </a:extLst>
          </p:cNvPr>
          <p:cNvSpPr txBox="1"/>
          <p:nvPr/>
        </p:nvSpPr>
        <p:spPr>
          <a:xfrm>
            <a:off x="6333660" y="6316838"/>
            <a:ext cx="5760385" cy="33855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</a:t>
            </a:r>
            <a:endParaRPr lang="en-US" sz="800" dirty="0">
              <a:solidFill>
                <a:schemeClr val="bg1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22529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98C47-0552-8388-2110-DCFF53C07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BAB0136-521E-DD06-E836-FE106B38FC51}"/>
              </a:ext>
            </a:extLst>
          </p:cNvPr>
          <p:cNvGrpSpPr/>
          <p:nvPr/>
        </p:nvGrpSpPr>
        <p:grpSpPr>
          <a:xfrm>
            <a:off x="4008420" y="1334371"/>
            <a:ext cx="4172687" cy="4805442"/>
            <a:chOff x="4008420" y="1334371"/>
            <a:chExt cx="4172687" cy="48054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C3EC3F3-C091-44C8-ADB8-8AD40C6DD96F}"/>
                </a:ext>
              </a:extLst>
            </p:cNvPr>
            <p:cNvGrpSpPr/>
            <p:nvPr/>
          </p:nvGrpSpPr>
          <p:grpSpPr>
            <a:xfrm>
              <a:off x="4008420" y="1334371"/>
              <a:ext cx="4172687" cy="4805442"/>
              <a:chOff x="6509166" y="1348226"/>
              <a:chExt cx="4172687" cy="4805442"/>
            </a:xfrm>
          </p:grpSpPr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C1D16370-A7B0-1383-104E-FB035A37521C}"/>
                  </a:ext>
                </a:extLst>
              </p:cNvPr>
              <p:cNvSpPr/>
              <p:nvPr/>
            </p:nvSpPr>
            <p:spPr>
              <a:xfrm rot="9010812">
                <a:off x="6886691" y="180419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iangle 59">
                <a:extLst>
                  <a:ext uri="{FF2B5EF4-FFF2-40B4-BE49-F238E27FC236}">
                    <a16:creationId xmlns:a16="http://schemas.microsoft.com/office/drawing/2014/main" id="{D7372733-3BA8-88AB-CE11-633B9EEF87E0}"/>
                  </a:ext>
                </a:extLst>
              </p:cNvPr>
              <p:cNvSpPr/>
              <p:nvPr/>
            </p:nvSpPr>
            <p:spPr>
              <a:xfrm rot="12586376">
                <a:off x="7904602" y="180064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>
                <a:extLst>
                  <a:ext uri="{FF2B5EF4-FFF2-40B4-BE49-F238E27FC236}">
                    <a16:creationId xmlns:a16="http://schemas.microsoft.com/office/drawing/2014/main" id="{E6F4AE52-DFC5-A682-0AC4-A0345E9B9950}"/>
                  </a:ext>
                </a:extLst>
              </p:cNvPr>
              <p:cNvSpPr/>
              <p:nvPr/>
            </p:nvSpPr>
            <p:spPr>
              <a:xfrm rot="16200000">
                <a:off x="8405564" y="2676932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7FDB6AF8-769A-CC9D-807C-7747C61F21CD}"/>
                  </a:ext>
                </a:extLst>
              </p:cNvPr>
              <p:cNvSpPr/>
              <p:nvPr/>
            </p:nvSpPr>
            <p:spPr>
              <a:xfrm rot="19800489">
                <a:off x="7904002" y="3554849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3FC78ECE-8C15-2E6D-46EE-20D367792C5E}"/>
                  </a:ext>
                </a:extLst>
              </p:cNvPr>
              <p:cNvSpPr/>
              <p:nvPr/>
            </p:nvSpPr>
            <p:spPr>
              <a:xfrm rot="1814606">
                <a:off x="6869172" y="3552928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7F323B8C-754A-0EF2-C078-5AF41D772F56}"/>
                  </a:ext>
                </a:extLst>
              </p:cNvPr>
              <p:cNvSpPr/>
              <p:nvPr/>
            </p:nvSpPr>
            <p:spPr>
              <a:xfrm rot="5400000">
                <a:off x="6343483" y="2692343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40A00977-F630-1F18-3518-AE6D75AE5463}"/>
                  </a:ext>
                </a:extLst>
              </p:cNvPr>
              <p:cNvSpPr/>
              <p:nvPr/>
            </p:nvSpPr>
            <p:spPr>
              <a:xfrm rot="5400000">
                <a:off x="6192926" y="166474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10484A9-F732-D087-EAC8-272EE6E2AC10}"/>
                  </a:ext>
                </a:extLst>
              </p:cNvPr>
              <p:cNvGrpSpPr/>
              <p:nvPr/>
            </p:nvGrpSpPr>
            <p:grpSpPr>
              <a:xfrm>
                <a:off x="6509166" y="1348227"/>
                <a:ext cx="4172686" cy="4805441"/>
                <a:chOff x="6509166" y="1348227"/>
                <a:chExt cx="4172686" cy="4805441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7977042-BAEA-7224-94F2-4E26C634640A}"/>
                    </a:ext>
                  </a:extLst>
                </p:cNvPr>
                <p:cNvCxnSpPr>
                  <a:cxnSpLocks/>
                  <a:stCxn id="65" idx="3"/>
                  <a:endCxn id="65" idx="0"/>
                </p:cNvCxnSpPr>
                <p:nvPr/>
              </p:nvCxnSpPr>
              <p:spPr>
                <a:xfrm>
                  <a:off x="8595647" y="1348227"/>
                  <a:ext cx="0" cy="480544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D17AF91-B71D-8287-7346-60A050E735C4}"/>
                    </a:ext>
                  </a:extLst>
                </p:cNvPr>
                <p:cNvCxnSpPr>
                  <a:cxnSpLocks/>
                  <a:stCxn id="65" idx="4"/>
                  <a:endCxn id="64" idx="4"/>
                </p:cNvCxnSpPr>
                <p:nvPr/>
              </p:nvCxnSpPr>
              <p:spPr>
                <a:xfrm flipH="1">
                  <a:off x="6509166" y="2556891"/>
                  <a:ext cx="4172686" cy="237216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4D75E1C-4B36-4C5C-1222-8E8D4F030D9F}"/>
                    </a:ext>
                  </a:extLst>
                </p:cNvPr>
                <p:cNvCxnSpPr>
                  <a:cxnSpLocks/>
                  <a:stCxn id="65" idx="5"/>
                  <a:endCxn id="64" idx="2"/>
                </p:cNvCxnSpPr>
                <p:nvPr/>
              </p:nvCxnSpPr>
              <p:spPr>
                <a:xfrm flipH="1" flipV="1">
                  <a:off x="6509166" y="2526661"/>
                  <a:ext cx="4172686" cy="2418343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25102F01-64D8-58EF-29BC-B91E6F7B779A}"/>
                </a:ext>
              </a:extLst>
            </p:cNvPr>
            <p:cNvSpPr txBox="1">
              <a:spLocks/>
            </p:cNvSpPr>
            <p:nvPr>
              <p:custDataLst>
                <p:tags r:id="rId16"/>
              </p:custDataLst>
            </p:nvPr>
          </p:nvSpPr>
          <p:spPr>
            <a:xfrm>
              <a:off x="4783564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F25D1D6B-6B42-CC8F-1EDB-F6DBB69253B4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6344652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bg1"/>
                  </a:solidFill>
                </a:rPr>
                <a:t>GPX-4™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CE6953CE-EC5B-FE74-0930-17D5576FCB84}"/>
                </a:ext>
              </a:extLst>
            </p:cNvPr>
            <p:cNvSpPr txBox="1"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4224734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C43CB155-647C-8649-DFEC-8C5A71571A90}"/>
                </a:ext>
              </a:extLst>
            </p:cNvPr>
            <p:cNvSpPr txBox="1">
              <a:spLocks/>
            </p:cNvSpPr>
            <p:nvPr>
              <p:custDataLst>
                <p:tags r:id="rId19"/>
              </p:custDataLst>
            </p:nvPr>
          </p:nvSpPr>
          <p:spPr>
            <a:xfrm>
              <a:off x="6888842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0ED52214-B225-C202-4AC3-6656F0942AF9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6344652" y="2304120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0E9D4CB2-0C9A-AEF1-026E-2F2DFFB1F9E5}"/>
                </a:ext>
              </a:extLst>
            </p:cNvPr>
            <p:cNvSpPr txBox="1"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4580709" y="2306535"/>
              <a:ext cx="130620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Collavant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n2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8A10BB6-00DA-975C-4250-1C9EEFC81515}"/>
              </a:ext>
            </a:extLst>
          </p:cNvPr>
          <p:cNvGrpSpPr/>
          <p:nvPr/>
        </p:nvGrpSpPr>
        <p:grpSpPr>
          <a:xfrm>
            <a:off x="4008013" y="1339916"/>
            <a:ext cx="4172687" cy="4805442"/>
            <a:chOff x="4008013" y="1339916"/>
            <a:chExt cx="4172687" cy="48054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4720BA0-8667-428A-BCE1-4F267EDA1A62}"/>
                </a:ext>
              </a:extLst>
            </p:cNvPr>
            <p:cNvGrpSpPr/>
            <p:nvPr/>
          </p:nvGrpSpPr>
          <p:grpSpPr>
            <a:xfrm>
              <a:off x="4008013" y="1339916"/>
              <a:ext cx="4172687" cy="4805442"/>
              <a:chOff x="4008013" y="1339916"/>
              <a:chExt cx="4172687" cy="4805442"/>
            </a:xfrm>
          </p:grpSpPr>
          <p:sp>
            <p:nvSpPr>
              <p:cNvPr id="113" name="Triangle 112">
                <a:extLst>
                  <a:ext uri="{FF2B5EF4-FFF2-40B4-BE49-F238E27FC236}">
                    <a16:creationId xmlns:a16="http://schemas.microsoft.com/office/drawing/2014/main" id="{184B4AAF-347F-E6AF-D9FB-118D0C3D4026}"/>
                  </a:ext>
                </a:extLst>
              </p:cNvPr>
              <p:cNvSpPr/>
              <p:nvPr/>
            </p:nvSpPr>
            <p:spPr>
              <a:xfrm rot="9010812">
                <a:off x="4385538" y="1804195"/>
                <a:ext cx="2402391" cy="2130552"/>
              </a:xfrm>
              <a:prstGeom prst="triangle">
                <a:avLst/>
              </a:prstGeom>
              <a:solidFill>
                <a:srgbClr val="EACAE4"/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FA40E516-856F-A290-E811-6CD082BAB5FD}"/>
                  </a:ext>
                </a:extLst>
              </p:cNvPr>
              <p:cNvSpPr/>
              <p:nvPr/>
            </p:nvSpPr>
            <p:spPr>
              <a:xfrm rot="12586376">
                <a:off x="5403449" y="1800645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05B6E7A8-5880-F930-1001-CD2128F3E3F0}"/>
                  </a:ext>
                </a:extLst>
              </p:cNvPr>
              <p:cNvSpPr/>
              <p:nvPr/>
            </p:nvSpPr>
            <p:spPr>
              <a:xfrm rot="16200000">
                <a:off x="5904411" y="2676933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147E3EA4-C9EB-5D2D-8371-4C3494EC5160}"/>
                  </a:ext>
                </a:extLst>
              </p:cNvPr>
              <p:cNvSpPr/>
              <p:nvPr/>
            </p:nvSpPr>
            <p:spPr>
              <a:xfrm rot="19800489">
                <a:off x="5402849" y="3554850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riangle 116">
                <a:extLst>
                  <a:ext uri="{FF2B5EF4-FFF2-40B4-BE49-F238E27FC236}">
                    <a16:creationId xmlns:a16="http://schemas.microsoft.com/office/drawing/2014/main" id="{F889FAB3-1799-372B-02DC-4894199B58B6}"/>
                  </a:ext>
                </a:extLst>
              </p:cNvPr>
              <p:cNvSpPr/>
              <p:nvPr/>
            </p:nvSpPr>
            <p:spPr>
              <a:xfrm rot="1814606">
                <a:off x="4368019" y="3552929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4FA8AF7E-E87F-88C6-D45C-6E226B82208E}"/>
                  </a:ext>
                </a:extLst>
              </p:cNvPr>
              <p:cNvSpPr/>
              <p:nvPr/>
            </p:nvSpPr>
            <p:spPr>
              <a:xfrm rot="5400000">
                <a:off x="3842330" y="2692344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1E41F90-409A-85BC-F57C-37D37F5C6E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494" y="1339917"/>
                <a:ext cx="0" cy="4805441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091C491-97B4-DE60-A7DF-8F8B85FF29C2}"/>
                  </a:ext>
                </a:extLst>
              </p:cNvPr>
              <p:cNvCxnSpPr>
                <a:cxnSpLocks/>
                <a:endCxn id="118" idx="4"/>
              </p:cNvCxnSpPr>
              <p:nvPr/>
            </p:nvCxnSpPr>
            <p:spPr>
              <a:xfrm flipH="1">
                <a:off x="4008013" y="2548581"/>
                <a:ext cx="4172686" cy="238047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92F8AEA-9ADC-44F6-DA50-AED0EA17D48E}"/>
                  </a:ext>
                </a:extLst>
              </p:cNvPr>
              <p:cNvCxnSpPr>
                <a:cxnSpLocks/>
                <a:endCxn id="118" idx="2"/>
              </p:cNvCxnSpPr>
              <p:nvPr/>
            </p:nvCxnSpPr>
            <p:spPr>
              <a:xfrm flipH="1" flipV="1">
                <a:off x="4008013" y="2526662"/>
                <a:ext cx="4172686" cy="241003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Hexagon 121">
                <a:extLst>
                  <a:ext uri="{FF2B5EF4-FFF2-40B4-BE49-F238E27FC236}">
                    <a16:creationId xmlns:a16="http://schemas.microsoft.com/office/drawing/2014/main" id="{8633406E-0DA0-9978-5A84-3674F057625B}"/>
                  </a:ext>
                </a:extLst>
              </p:cNvPr>
              <p:cNvSpPr/>
              <p:nvPr/>
            </p:nvSpPr>
            <p:spPr>
              <a:xfrm rot="5400000">
                <a:off x="3691773" y="165643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 w="53975">
                <a:solidFill>
                  <a:schemeClr val="accent3"/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500B594E-B42C-DB15-D06E-EF3294644A7E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4782418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bg2"/>
                  </a:solidFill>
                  <a:latin typeface="Amare Walter Neue Mager"/>
                </a:rPr>
                <a:t>Dermial</a:t>
              </a:r>
              <a:r>
                <a:rPr lang="en-US" sz="1400" kern="0" baseline="3000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 dirty="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C38C20F7-8656-41E4-601E-EE161A82C05D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6343506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accent3"/>
                  </a:solidFill>
                  <a:latin typeface="Amare Walter Neue Mager"/>
                </a:rPr>
                <a:t>GPX-4™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FFC0F6DE-B052-2740-799B-64DFD520591D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4223588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6" name="Title 1">
              <a:extLst>
                <a:ext uri="{FF2B5EF4-FFF2-40B4-BE49-F238E27FC236}">
                  <a16:creationId xmlns:a16="http://schemas.microsoft.com/office/drawing/2014/main" id="{DFD1945B-B4CA-3A0A-29AB-BE7238F0D098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6887696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 dirty="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F43CA85E-8C1F-AD8F-B78F-FF334E31B977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6343506" y="2302974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8" name="Title 1">
              <a:extLst>
                <a:ext uri="{FF2B5EF4-FFF2-40B4-BE49-F238E27FC236}">
                  <a16:creationId xmlns:a16="http://schemas.microsoft.com/office/drawing/2014/main" id="{09775AC1-894E-F774-8C4E-F62C779D50B8}"/>
                </a:ext>
              </a:extLst>
            </p:cNvPr>
            <p:cNvSpPr txBox="1"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4577051" y="2302974"/>
              <a:ext cx="1309377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Collavant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n2</a:t>
              </a:r>
              <a:endParaRPr lang="en-US" sz="1400" dirty="0">
                <a:solidFill>
                  <a:schemeClr val="accent3"/>
                </a:solidFill>
                <a:latin typeface="Amare Walter Neue Mager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1269FC7-EE91-2617-80B7-B278EFB9F99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16FE51-CCDB-6D8A-750F-C9147FF3905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2899" y="435195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La </a:t>
            </a:r>
            <a:r>
              <a:rPr lang="en-US" sz="2800" dirty="0" err="1">
                <a:solidFill>
                  <a:schemeClr val="accent3"/>
                </a:solidFill>
                <a:latin typeface="Amare Walter Neue Leicht"/>
              </a:rPr>
              <a:t>Solución</a:t>
            </a:r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: </a:t>
            </a:r>
            <a:r>
              <a:rPr lang="en-US" sz="28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Amare </a:t>
            </a:r>
            <a:r>
              <a:rPr lang="en-US" sz="28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NeuCollagen</a:t>
            </a:r>
            <a:r>
              <a:rPr lang="en-US" sz="2800" baseline="30000" dirty="0">
                <a:solidFill>
                  <a:schemeClr val="accent3"/>
                </a:solidFill>
                <a:latin typeface="Amare Walter Neue Leicht"/>
              </a:rPr>
              <a:t>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A8829C-F64F-F8D5-54B3-56E8BB326D3D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AF5F13B8-D278-1CEA-201B-2ABB09C3E2E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rot="19798531">
            <a:off x="3605189" y="1230330"/>
            <a:ext cx="2437055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Inhibe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pérdida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de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9B88F8-0B7F-B9DE-DF2C-10A0FC525DA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 rot="5400000">
            <a:off x="7413424" y="3359309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salud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muscular*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32DF6DFF-1B50-C920-50F1-54B46A632D8C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12617120">
            <a:off x="3606235" y="5599181"/>
            <a:ext cx="244256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Irradia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desde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el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interior*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43743495-EC13-3186-7D68-0DED783ACB3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 rot="5400000">
            <a:off x="7387412" y="3359311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Apoya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20EB8-36A8-6511-BCCB-63F95B8DCD2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r="71335" b="-142307"/>
          <a:stretch>
            <a:fillRect/>
          </a:stretch>
        </p:blipFill>
        <p:spPr>
          <a:xfrm>
            <a:off x="297873" y="6454363"/>
            <a:ext cx="965443" cy="37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3AB3-CDF1-EB5A-CC7B-E24D5D661B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3328" y="6422804"/>
            <a:ext cx="2443691" cy="390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40767-DCDA-A7BD-51C2-17FA51FCF9E1}"/>
              </a:ext>
            </a:extLst>
          </p:cNvPr>
          <p:cNvSpPr txBox="1"/>
          <p:nvPr/>
        </p:nvSpPr>
        <p:spPr>
          <a:xfrm>
            <a:off x="8164831" y="5821218"/>
            <a:ext cx="37897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Collavant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n2,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Dermial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y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Mobilee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son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BIOIBERICA, S.A.U. GPX-4™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Newtree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Co. LTD.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Cerebiome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Danstar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Ferment AG.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65F09-F795-FBEE-3062-69AC81BC2F7B}"/>
              </a:ext>
            </a:extLst>
          </p:cNvPr>
          <p:cNvSpPr txBox="1"/>
          <p:nvPr/>
        </p:nvSpPr>
        <p:spPr>
          <a:xfrm>
            <a:off x="8163190" y="6334017"/>
            <a:ext cx="3948062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effectLst/>
                <a:latin typeface="Amare Walter Neue" panose="020B0503040202060203" pitchFamily="34" charset="77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163528-6366-915F-63FB-814A9F579E1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1839842">
            <a:off x="6090932" y="1166012"/>
            <a:ext cx="2673072" cy="728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Mantiene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comodidad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</a:p>
          <a:p>
            <a:pPr algn="ctr"/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y 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movilidad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articular*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510271-CF60-A100-9123-F252687AF01E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8993016">
            <a:off x="6208573" y="5708145"/>
            <a:ext cx="2443710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Aumenta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la producción natural</a:t>
            </a:r>
          </a:p>
          <a:p>
            <a:pPr algn="ctr"/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de 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C34A6B-C362-8723-69D6-27284109F700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 rot="16200000">
            <a:off x="1766654" y="3269338"/>
            <a:ext cx="3561379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Ayuda a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Manejar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el cortisol y el estrés diario*</a:t>
            </a:r>
            <a:endParaRPr lang="en-US" sz="2000" i="1" dirty="0">
              <a:solidFill>
                <a:schemeClr val="accent3"/>
              </a:solidFill>
              <a:latin typeface="Recife Text"/>
            </a:endParaRPr>
          </a:p>
        </p:txBody>
      </p:sp>
    </p:spTree>
    <p:extLst>
      <p:ext uri="{BB962C8B-B14F-4D97-AF65-F5344CB8AC3E}">
        <p14:creationId xmlns:p14="http://schemas.microsoft.com/office/powerpoint/2010/main" val="2375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D09AC-C41E-26EF-41D5-B1D6C5D90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8C2349-2794-0631-1FD1-76038D953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23" r="57894" b="28945"/>
          <a:stretch>
            <a:fillRect/>
          </a:stretch>
        </p:blipFill>
        <p:spPr bwMode="auto">
          <a:xfrm rot="10800000">
            <a:off x="6095999" y="0"/>
            <a:ext cx="609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A0E4021-9621-7149-2A38-7FC8782CF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2495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84D642F-6E47-D489-BD6B-7191DA38D6C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DC8BBF-1D77-9D34-50A8-6EC0C1873ECA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D941EA-2638-7800-446C-455C4D39685B}"/>
              </a:ext>
            </a:extLst>
          </p:cNvPr>
          <p:cNvGrpSpPr/>
          <p:nvPr/>
        </p:nvGrpSpPr>
        <p:grpSpPr>
          <a:xfrm>
            <a:off x="5770110" y="374178"/>
            <a:ext cx="671946" cy="773841"/>
            <a:chOff x="4008013" y="1339916"/>
            <a:chExt cx="4172687" cy="48054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E7F8D5A3-F69D-A322-3458-BB7F8A005D00}"/>
                </a:ext>
              </a:extLst>
            </p:cNvPr>
            <p:cNvSpPr/>
            <p:nvPr/>
          </p:nvSpPr>
          <p:spPr>
            <a:xfrm rot="9010812">
              <a:off x="4385538" y="180419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F9B4DCB-A1E8-CFAF-7140-72093D086C7C}"/>
                </a:ext>
              </a:extLst>
            </p:cNvPr>
            <p:cNvSpPr/>
            <p:nvPr/>
          </p:nvSpPr>
          <p:spPr>
            <a:xfrm rot="12586376">
              <a:off x="5403449" y="180064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F07872B0-0134-551F-0F6C-1A119126FBA6}"/>
                </a:ext>
              </a:extLst>
            </p:cNvPr>
            <p:cNvSpPr/>
            <p:nvPr/>
          </p:nvSpPr>
          <p:spPr>
            <a:xfrm rot="16200000">
              <a:off x="5904411" y="2676933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AA0BD5E-2552-AADF-ED6E-F51CBB2C7B34}"/>
                </a:ext>
              </a:extLst>
            </p:cNvPr>
            <p:cNvSpPr/>
            <p:nvPr/>
          </p:nvSpPr>
          <p:spPr>
            <a:xfrm rot="19800489">
              <a:off x="5402849" y="3554850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DF9AF3E-2914-BCBC-5607-D38037E61392}"/>
                </a:ext>
              </a:extLst>
            </p:cNvPr>
            <p:cNvSpPr/>
            <p:nvPr/>
          </p:nvSpPr>
          <p:spPr>
            <a:xfrm rot="1814606">
              <a:off x="4368019" y="3552929"/>
              <a:ext cx="2430973" cy="2128503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542A3A36-2A0A-B68C-AB31-7A0298883BF8}"/>
                </a:ext>
              </a:extLst>
            </p:cNvPr>
            <p:cNvSpPr/>
            <p:nvPr/>
          </p:nvSpPr>
          <p:spPr>
            <a:xfrm rot="5400000">
              <a:off x="3842330" y="2692344"/>
              <a:ext cx="2402391" cy="207102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692FB8D-DAEA-2F35-CE0B-CEED9E6209CD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94" y="1339917"/>
              <a:ext cx="0" cy="480544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DD6AB5-7180-97CF-EF49-D74695BD16DB}"/>
                </a:ext>
              </a:extLst>
            </p:cNvPr>
            <p:cNvCxnSpPr>
              <a:cxnSpLocks/>
              <a:endCxn id="19" idx="4"/>
            </p:cNvCxnSpPr>
            <p:nvPr/>
          </p:nvCxnSpPr>
          <p:spPr>
            <a:xfrm flipH="1">
              <a:off x="4008013" y="2548581"/>
              <a:ext cx="4172686" cy="238047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7DF1ED5-3904-B180-8B5A-3EA44C48C39E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H="1" flipV="1">
              <a:off x="4008013" y="2526662"/>
              <a:ext cx="4172686" cy="241003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62CC297F-2C3F-B07B-87CE-4F1E04FE6EB5}"/>
                </a:ext>
              </a:extLst>
            </p:cNvPr>
            <p:cNvSpPr/>
            <p:nvPr/>
          </p:nvSpPr>
          <p:spPr>
            <a:xfrm rot="5400000">
              <a:off x="3691773" y="1656431"/>
              <a:ext cx="4805441" cy="4172412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31750">
              <a:solidFill>
                <a:schemeClr val="accent3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22EA9A-B996-86C2-49BD-2D523F83E02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0424" y="1713383"/>
            <a:ext cx="5747619" cy="49401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Una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matriz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ácido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hialurónico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promueve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producción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ácido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hialurónico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tipo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I y III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elastina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además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proliferación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migración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celular.*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Dermial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  <a:cs typeface="Helvetica"/>
              </a:rPr>
              <a:t>®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aumenta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hidratación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piel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reduce las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arrugas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y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resequedad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activa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piel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visiblemente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radiante.* En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estudios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doblemente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ciegos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controlados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con placebo, se 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demostrado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Amare Walter Neue Halbfett"/>
              </a:rPr>
              <a:t>Reduce las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</a:rPr>
              <a:t>arrugas</a:t>
            </a:r>
            <a:endParaRPr lang="en-US" sz="1200" b="1" dirty="0">
              <a:solidFill>
                <a:schemeClr val="accent3"/>
              </a:solidFill>
              <a:latin typeface="Amare Walter Neue Halbfett"/>
            </a:endParaRPr>
          </a:p>
          <a:p>
            <a:pPr>
              <a:buFont typeface="Wingdings" pitchFamily="2" charset="2"/>
              <a:buChar char="ü"/>
            </a:pP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Aumenta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la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hidratación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de la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piel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un 13%</a:t>
            </a:r>
          </a:p>
          <a:p>
            <a:pPr>
              <a:buFont typeface="Wingdings" pitchFamily="2" charset="2"/>
              <a:buChar char="ü"/>
            </a:pP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Mejora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la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luminosidad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de la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piel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un 33%</a:t>
            </a:r>
          </a:p>
          <a:p>
            <a:pPr>
              <a:buFont typeface="Wingdings" pitchFamily="2" charset="2"/>
              <a:buChar char="ü"/>
            </a:pP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Promueve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la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producción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de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colágeno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tipo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I y III</a:t>
            </a:r>
          </a:p>
          <a:p>
            <a:pPr>
              <a:buFont typeface="Wingdings" pitchFamily="2" charset="2"/>
              <a:buChar char="ü"/>
            </a:pP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Estimula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la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proliferación</a:t>
            </a:r>
            <a:r>
              <a:rPr lang="en-US" sz="12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200" b="1" dirty="0">
                <a:solidFill>
                  <a:schemeClr val="accent3"/>
                </a:solidFill>
                <a:cs typeface="Arial"/>
              </a:rPr>
              <a:t>de </a:t>
            </a:r>
            <a:r>
              <a:rPr lang="en-US" sz="1200" b="1" dirty="0" err="1">
                <a:solidFill>
                  <a:schemeClr val="accent3"/>
                </a:solidFill>
                <a:cs typeface="Arial"/>
              </a:rPr>
              <a:t>fibroblastos</a:t>
            </a:r>
            <a:endParaRPr lang="en-US" sz="1200" b="1" dirty="0">
              <a:solidFill>
                <a:schemeClr val="accent3"/>
              </a:solidFill>
              <a:cs typeface="Arial"/>
            </a:endParaRPr>
          </a:p>
          <a:p>
            <a:pPr marL="0" indent="0">
              <a:buNone/>
            </a:pPr>
            <a:endParaRPr lang="en-US" sz="1400" b="1" dirty="0">
              <a:solidFill>
                <a:schemeClr val="accent3"/>
              </a:solidFill>
              <a:latin typeface="Amare Walter Neue Mager"/>
              <a:ea typeface="+mj-ea"/>
              <a:cs typeface="Arial"/>
            </a:endParaRPr>
          </a:p>
          <a:p>
            <a:pPr marL="0" indent="0">
              <a:buNone/>
            </a:pPr>
            <a:r>
              <a:rPr lang="en-US" sz="1600" b="1" i="1" dirty="0" err="1">
                <a:solidFill>
                  <a:schemeClr val="accent3"/>
                </a:solidFill>
                <a:latin typeface="Amare Walter Neue Halbfett Kurs" panose="020B0503040202060203" pitchFamily="34" charset="77"/>
                <a:ea typeface="+mj-ea"/>
                <a:cs typeface="Arial"/>
              </a:rPr>
              <a:t>Además</a:t>
            </a:r>
            <a:r>
              <a:rPr lang="en-US" sz="16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j-ea"/>
                <a:cs typeface="Arial"/>
              </a:rPr>
              <a:t>, </a:t>
            </a:r>
            <a:r>
              <a:rPr lang="en-US" sz="1600" b="1" i="1" dirty="0" err="1">
                <a:solidFill>
                  <a:schemeClr val="accent3"/>
                </a:solidFill>
                <a:latin typeface="Amare Walter Neue Halbfett Kurs" panose="020B0503040202060203" pitchFamily="34" charset="77"/>
                <a:ea typeface="+mj-ea"/>
                <a:cs typeface="Arial"/>
              </a:rPr>
              <a:t>los</a:t>
            </a:r>
            <a:r>
              <a:rPr lang="en-US" sz="16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j-ea"/>
                <a:cs typeface="Arial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Amare Walter Neue Halbfett Kurs"/>
                <a:ea typeface="+mj-ea"/>
                <a:cs typeface="Arial"/>
              </a:rPr>
              <a:t>Bioactive </a:t>
            </a:r>
            <a:r>
              <a:rPr lang="en-US" sz="1600" dirty="0" err="1">
                <a:solidFill>
                  <a:schemeClr val="accent3"/>
                </a:solidFill>
                <a:latin typeface="Amare Walter Neue Halbfett Kurs"/>
                <a:ea typeface="+mj-ea"/>
                <a:cs typeface="Arial"/>
              </a:rPr>
              <a:t>Péptidos</a:t>
            </a:r>
            <a:r>
              <a:rPr lang="en-US" sz="1600" dirty="0">
                <a:solidFill>
                  <a:schemeClr val="accent3"/>
                </a:solidFill>
                <a:latin typeface="Amare Walter Neue Halbfett Kurs"/>
                <a:ea typeface="+mj-ea"/>
                <a:cs typeface="Arial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Halbfett Kurs"/>
                <a:ea typeface="+mj-ea"/>
                <a:cs typeface="Arial"/>
              </a:rPr>
              <a:t>Colágeno</a:t>
            </a:r>
            <a:r>
              <a:rPr lang="en-US" sz="1600" dirty="0">
                <a:solidFill>
                  <a:schemeClr val="accent3"/>
                </a:solidFill>
                <a:latin typeface="Amare Walter Neue Halbfett Kurs"/>
                <a:ea typeface="+mj-ea"/>
                <a:cs typeface="Arial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Halbfett Kurs"/>
                <a:ea typeface="+mj-ea"/>
                <a:cs typeface="Arial"/>
              </a:rPr>
              <a:t>Bioactivos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apoyan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cabello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visiblemente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más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grueso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abundante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+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uñas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fuertes.*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El 71%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percibió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que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sus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uñas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crecían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más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fuertes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y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más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rápido</a:t>
            </a:r>
            <a:r>
              <a:rPr lang="en-US" sz="1200" b="1" dirty="0">
                <a:solidFill>
                  <a:schemeClr val="accent3"/>
                </a:solidFill>
                <a:latin typeface="Amare Walter Neue Halbfett" panose="020B0503040202060203" pitchFamily="34" charset="77"/>
                <a:cs typeface="Arial"/>
              </a:rPr>
              <a:t>†</a:t>
            </a:r>
          </a:p>
          <a:p>
            <a:pPr>
              <a:buFont typeface="Wingdings" panose="020B0604020202020204" pitchFamily="34" charset="0"/>
              <a:buChar char="ü"/>
            </a:pPr>
            <a:endParaRPr lang="en-US" sz="1200" b="1" dirty="0">
              <a:solidFill>
                <a:schemeClr val="accent3"/>
              </a:solidFill>
              <a:latin typeface="Amare Walter Neue Mager" panose="020B0403040202060203" pitchFamily="34" charset="77"/>
              <a:cs typeface="Arial"/>
            </a:endParaRPr>
          </a:p>
          <a:p>
            <a:pPr marL="0" indent="0">
              <a:buNone/>
            </a:pPr>
            <a:endParaRPr lang="en-US" sz="1500" dirty="0">
              <a:solidFill>
                <a:schemeClr val="accent3"/>
              </a:solidFill>
              <a:latin typeface="Amare Walter Neue Mager" panose="020B0403040202060203" pitchFamily="34" charset="77"/>
              <a:cs typeface="Arial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en-US" sz="1500" dirty="0">
              <a:solidFill>
                <a:schemeClr val="accent3"/>
              </a:solidFill>
              <a:latin typeface="Amare Walter Neue Mager" panose="020B0403040202060203" pitchFamily="34" charset="77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FB234D-68A7-A269-0D52-B7B3F3FD7F3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53328" y="1056642"/>
            <a:ext cx="4407768" cy="585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Dermial</a:t>
            </a:r>
            <a:r>
              <a:rPr lang="en-US" sz="4400" kern="0" baseline="30000">
                <a:solidFill>
                  <a:schemeClr val="accent3"/>
                </a:solidFill>
                <a:cs typeface="Arial"/>
                <a:sym typeface="Arial"/>
              </a:rPr>
              <a:t>®</a:t>
            </a:r>
            <a:endParaRPr lang="en-US" sz="4400" baseline="3000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DA37D8-D9E8-0721-1C04-8BE8D7F0D904}"/>
              </a:ext>
            </a:extLst>
          </p:cNvPr>
          <p:cNvSpPr/>
          <p:nvPr/>
        </p:nvSpPr>
        <p:spPr>
          <a:xfrm>
            <a:off x="6100140" y="0"/>
            <a:ext cx="6100583" cy="6866425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  <a:lumMod val="0"/>
                </a:schemeClr>
              </a:gs>
              <a:gs pos="100000">
                <a:schemeClr val="accent3">
                  <a:lumMod val="74490"/>
                  <a:lumOff val="25510"/>
                  <a:alpha val="80079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BD15B-34EE-FB2A-3451-A5A5309A59F8}"/>
              </a:ext>
            </a:extLst>
          </p:cNvPr>
          <p:cNvSpPr txBox="1"/>
          <p:nvPr/>
        </p:nvSpPr>
        <p:spPr>
          <a:xfrm>
            <a:off x="6211315" y="5818056"/>
            <a:ext cx="344993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Dermial</a:t>
            </a:r>
            <a:r>
              <a:rPr lang="en-US" sz="800" baseline="0" dirty="0">
                <a:solidFill>
                  <a:schemeClr val="bg1"/>
                </a:solidFill>
                <a:latin typeface="Amare Walter Neue"/>
              </a:rPr>
              <a:t>® 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es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baseline="0" dirty="0">
                <a:solidFill>
                  <a:schemeClr val="bg1"/>
                </a:solidFill>
                <a:latin typeface="Amare Walter Neue"/>
              </a:rPr>
              <a:t>BIOIBERICA, S.A.U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CE6D5C-0AB3-B205-60ED-7615816183BC}"/>
              </a:ext>
            </a:extLst>
          </p:cNvPr>
          <p:cNvGrpSpPr/>
          <p:nvPr/>
        </p:nvGrpSpPr>
        <p:grpSpPr>
          <a:xfrm>
            <a:off x="163621" y="528322"/>
            <a:ext cx="5133126" cy="426721"/>
            <a:chOff x="163621" y="250613"/>
            <a:chExt cx="5133126" cy="426721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0864715-A937-BDFA-7C1E-D171B0729ECB}"/>
                </a:ext>
              </a:extLst>
            </p:cNvPr>
            <p:cNvSpPr/>
            <p:nvPr/>
          </p:nvSpPr>
          <p:spPr>
            <a:xfrm>
              <a:off x="163621" y="250613"/>
              <a:ext cx="5133126" cy="4267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0" rIns="0" bIns="0" rtlCol="0" anchor="ctr" anchorCtr="0"/>
            <a:lstStyle/>
            <a:p>
              <a:pPr marL="228600"/>
              <a:r>
                <a:rPr lang="en-US" sz="2400" dirty="0" err="1">
                  <a:solidFill>
                    <a:schemeClr val="bg1"/>
                  </a:solidFill>
                  <a:latin typeface="Amare Walter Neue"/>
                </a:rPr>
                <a:t>Irradia</a:t>
              </a:r>
              <a:r>
                <a:rPr lang="en-US" sz="2400" dirty="0">
                  <a:solidFill>
                    <a:schemeClr val="bg1"/>
                  </a:solidFill>
                  <a:latin typeface="Amare Walter Neue"/>
                </a:rPr>
                <a:t>  </a:t>
              </a:r>
              <a:r>
                <a:rPr lang="en-US" sz="20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Desde</a:t>
              </a:r>
              <a:r>
                <a:rPr lang="en-US" sz="20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</a:t>
              </a:r>
              <a:r>
                <a:rPr lang="en-US" sz="20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el</a:t>
              </a:r>
              <a:r>
                <a:rPr lang="en-US" sz="20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Interior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CE071E-89E4-B8D1-23EA-F9A76BB94956}"/>
                </a:ext>
              </a:extLst>
            </p:cNvPr>
            <p:cNvSpPr/>
            <p:nvPr/>
          </p:nvSpPr>
          <p:spPr>
            <a:xfrm>
              <a:off x="203199" y="298027"/>
              <a:ext cx="325121" cy="3251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latin typeface="Amare Walter Neue" panose="020B0503040202060203" pitchFamily="34" charset="77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AC5FE43-1C16-8EE4-039F-9DFE17ECADA8}"/>
              </a:ext>
            </a:extLst>
          </p:cNvPr>
          <p:cNvSpPr txBox="1"/>
          <p:nvPr/>
        </p:nvSpPr>
        <p:spPr>
          <a:xfrm>
            <a:off x="6211315" y="5977883"/>
            <a:ext cx="384175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/>
              </a:rPr>
              <a:t>†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Basado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un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estudio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percepción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sobre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Péptidos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Colágeno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Bioactivos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con 24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participantes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después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12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semanas</a:t>
            </a:r>
            <a:endParaRPr lang="en-US" sz="800" dirty="0">
              <a:solidFill>
                <a:schemeClr val="bg1"/>
              </a:solidFill>
              <a:latin typeface="Amare Walter Neue"/>
            </a:endParaRPr>
          </a:p>
          <a:p>
            <a:endParaRPr lang="en-US" sz="800" dirty="0">
              <a:solidFill>
                <a:schemeClr val="bg1"/>
              </a:solidFill>
              <a:latin typeface="Amare Walter Neue"/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148A6-75AD-A2E2-849B-E49A58ED7D36}"/>
              </a:ext>
            </a:extLst>
          </p:cNvPr>
          <p:cNvSpPr txBox="1"/>
          <p:nvPr/>
        </p:nvSpPr>
        <p:spPr>
          <a:xfrm>
            <a:off x="6333660" y="6316838"/>
            <a:ext cx="5760385" cy="33855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</a:t>
            </a:r>
            <a:endParaRPr lang="en-US" sz="800" dirty="0">
              <a:solidFill>
                <a:schemeClr val="bg1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6014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30474-BB82-CAC8-8F41-6288DDEAE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92AAFFE-6748-13C7-7A96-C41B83AFEA6F}"/>
              </a:ext>
            </a:extLst>
          </p:cNvPr>
          <p:cNvGrpSpPr/>
          <p:nvPr/>
        </p:nvGrpSpPr>
        <p:grpSpPr>
          <a:xfrm>
            <a:off x="4008420" y="1334371"/>
            <a:ext cx="4172687" cy="4805442"/>
            <a:chOff x="4008420" y="1334371"/>
            <a:chExt cx="4172687" cy="48054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64E2B2-BAF6-16E8-DF2A-1F514F6D10BA}"/>
                </a:ext>
              </a:extLst>
            </p:cNvPr>
            <p:cNvGrpSpPr/>
            <p:nvPr/>
          </p:nvGrpSpPr>
          <p:grpSpPr>
            <a:xfrm>
              <a:off x="4008420" y="1334371"/>
              <a:ext cx="4172687" cy="4805442"/>
              <a:chOff x="6509166" y="1348226"/>
              <a:chExt cx="4172687" cy="4805442"/>
            </a:xfrm>
          </p:grpSpPr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3A977671-A336-B745-BF48-EB9B5A66745A}"/>
                  </a:ext>
                </a:extLst>
              </p:cNvPr>
              <p:cNvSpPr/>
              <p:nvPr/>
            </p:nvSpPr>
            <p:spPr>
              <a:xfrm rot="9010812">
                <a:off x="6886691" y="180419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iangle 59">
                <a:extLst>
                  <a:ext uri="{FF2B5EF4-FFF2-40B4-BE49-F238E27FC236}">
                    <a16:creationId xmlns:a16="http://schemas.microsoft.com/office/drawing/2014/main" id="{511F1558-FB42-5AB8-ACEC-1F6BBD478506}"/>
                  </a:ext>
                </a:extLst>
              </p:cNvPr>
              <p:cNvSpPr/>
              <p:nvPr/>
            </p:nvSpPr>
            <p:spPr>
              <a:xfrm rot="12586376">
                <a:off x="7904602" y="180064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>
                <a:extLst>
                  <a:ext uri="{FF2B5EF4-FFF2-40B4-BE49-F238E27FC236}">
                    <a16:creationId xmlns:a16="http://schemas.microsoft.com/office/drawing/2014/main" id="{C11D129B-FF15-254D-2A46-8B5B71D3FA02}"/>
                  </a:ext>
                </a:extLst>
              </p:cNvPr>
              <p:cNvSpPr/>
              <p:nvPr/>
            </p:nvSpPr>
            <p:spPr>
              <a:xfrm rot="16200000">
                <a:off x="8405564" y="2676932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3CB66555-666D-0125-1D18-F6B9D28EECD9}"/>
                  </a:ext>
                </a:extLst>
              </p:cNvPr>
              <p:cNvSpPr/>
              <p:nvPr/>
            </p:nvSpPr>
            <p:spPr>
              <a:xfrm rot="19800489">
                <a:off x="7904002" y="3554849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9F0A006E-9C77-F44C-455B-075279D5EAA1}"/>
                  </a:ext>
                </a:extLst>
              </p:cNvPr>
              <p:cNvSpPr/>
              <p:nvPr/>
            </p:nvSpPr>
            <p:spPr>
              <a:xfrm rot="1814606">
                <a:off x="6869172" y="3552928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1A4F7EA8-9B61-EBB9-794E-CBF06117916A}"/>
                  </a:ext>
                </a:extLst>
              </p:cNvPr>
              <p:cNvSpPr/>
              <p:nvPr/>
            </p:nvSpPr>
            <p:spPr>
              <a:xfrm rot="5400000">
                <a:off x="6343483" y="2692343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ADB8ACDA-9D08-96C1-8287-EDD40460118F}"/>
                  </a:ext>
                </a:extLst>
              </p:cNvPr>
              <p:cNvSpPr/>
              <p:nvPr/>
            </p:nvSpPr>
            <p:spPr>
              <a:xfrm rot="5400000">
                <a:off x="6192926" y="166474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64D9F53-5AB0-3643-5B9D-4B1C63E0B1FA}"/>
                  </a:ext>
                </a:extLst>
              </p:cNvPr>
              <p:cNvGrpSpPr/>
              <p:nvPr/>
            </p:nvGrpSpPr>
            <p:grpSpPr>
              <a:xfrm>
                <a:off x="6509166" y="1348227"/>
                <a:ext cx="4172686" cy="4805441"/>
                <a:chOff x="6509166" y="1348227"/>
                <a:chExt cx="4172686" cy="4805441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87BDD80-D1D6-A027-DEFC-3AE1ECBCCC95}"/>
                    </a:ext>
                  </a:extLst>
                </p:cNvPr>
                <p:cNvCxnSpPr>
                  <a:cxnSpLocks/>
                  <a:stCxn id="65" idx="3"/>
                  <a:endCxn id="65" idx="0"/>
                </p:cNvCxnSpPr>
                <p:nvPr/>
              </p:nvCxnSpPr>
              <p:spPr>
                <a:xfrm>
                  <a:off x="8595647" y="1348227"/>
                  <a:ext cx="0" cy="480544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33C89707-2730-6E7F-5FB2-1BC9D0078152}"/>
                    </a:ext>
                  </a:extLst>
                </p:cNvPr>
                <p:cNvCxnSpPr>
                  <a:cxnSpLocks/>
                  <a:stCxn id="65" idx="4"/>
                  <a:endCxn id="64" idx="4"/>
                </p:cNvCxnSpPr>
                <p:nvPr/>
              </p:nvCxnSpPr>
              <p:spPr>
                <a:xfrm flipH="1">
                  <a:off x="6509166" y="2556891"/>
                  <a:ext cx="4172686" cy="237216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BE451A53-1061-AEB3-21CC-801247D0E554}"/>
                    </a:ext>
                  </a:extLst>
                </p:cNvPr>
                <p:cNvCxnSpPr>
                  <a:cxnSpLocks/>
                  <a:stCxn id="65" idx="5"/>
                  <a:endCxn id="64" idx="2"/>
                </p:cNvCxnSpPr>
                <p:nvPr/>
              </p:nvCxnSpPr>
              <p:spPr>
                <a:xfrm flipH="1" flipV="1">
                  <a:off x="6509166" y="2526661"/>
                  <a:ext cx="4172686" cy="2418343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1C116BF2-770F-8DF4-959C-E19A7016CD62}"/>
                </a:ext>
              </a:extLst>
            </p:cNvPr>
            <p:cNvSpPr txBox="1">
              <a:spLocks/>
            </p:cNvSpPr>
            <p:nvPr>
              <p:custDataLst>
                <p:tags r:id="rId16"/>
              </p:custDataLst>
            </p:nvPr>
          </p:nvSpPr>
          <p:spPr>
            <a:xfrm>
              <a:off x="4783564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835B4E0E-EBFB-7573-8872-9284A5C5F60C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6344652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bg1"/>
                  </a:solidFill>
                </a:rPr>
                <a:t>GPX-4™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6FDC8A55-9816-06B8-C9C0-ABE2D619A724}"/>
                </a:ext>
              </a:extLst>
            </p:cNvPr>
            <p:cNvSpPr txBox="1"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4224734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78964E69-148D-C787-5708-30DF0C816D3F}"/>
                </a:ext>
              </a:extLst>
            </p:cNvPr>
            <p:cNvSpPr txBox="1">
              <a:spLocks/>
            </p:cNvSpPr>
            <p:nvPr>
              <p:custDataLst>
                <p:tags r:id="rId19"/>
              </p:custDataLst>
            </p:nvPr>
          </p:nvSpPr>
          <p:spPr>
            <a:xfrm>
              <a:off x="6888842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2E25B38C-5737-DC1B-77B4-EAA2D1B21AEF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6344652" y="2304120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400F38B4-CDB6-0BCA-BC54-9F69D97E0A54}"/>
                </a:ext>
              </a:extLst>
            </p:cNvPr>
            <p:cNvSpPr txBox="1"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4580709" y="2306535"/>
              <a:ext cx="130620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Collavant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n2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2C5A9B9-7928-C8C5-2847-73B536F397D9}"/>
              </a:ext>
            </a:extLst>
          </p:cNvPr>
          <p:cNvGrpSpPr/>
          <p:nvPr/>
        </p:nvGrpSpPr>
        <p:grpSpPr>
          <a:xfrm>
            <a:off x="4008013" y="1339916"/>
            <a:ext cx="4172687" cy="4805442"/>
            <a:chOff x="4008013" y="1339916"/>
            <a:chExt cx="4172687" cy="48054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F1435BA-C572-8893-1196-D139D98AA1E1}"/>
                </a:ext>
              </a:extLst>
            </p:cNvPr>
            <p:cNvGrpSpPr/>
            <p:nvPr/>
          </p:nvGrpSpPr>
          <p:grpSpPr>
            <a:xfrm>
              <a:off x="4008013" y="1339916"/>
              <a:ext cx="4172687" cy="4805442"/>
              <a:chOff x="4008013" y="1339916"/>
              <a:chExt cx="4172687" cy="4805442"/>
            </a:xfrm>
          </p:grpSpPr>
          <p:sp>
            <p:nvSpPr>
              <p:cNvPr id="113" name="Triangle 112">
                <a:extLst>
                  <a:ext uri="{FF2B5EF4-FFF2-40B4-BE49-F238E27FC236}">
                    <a16:creationId xmlns:a16="http://schemas.microsoft.com/office/drawing/2014/main" id="{967AE92D-6101-2BDA-312C-150AA584F294}"/>
                  </a:ext>
                </a:extLst>
              </p:cNvPr>
              <p:cNvSpPr/>
              <p:nvPr/>
            </p:nvSpPr>
            <p:spPr>
              <a:xfrm rot="9010812">
                <a:off x="4385538" y="1804195"/>
                <a:ext cx="2402391" cy="2130552"/>
              </a:xfrm>
              <a:prstGeom prst="triangle">
                <a:avLst/>
              </a:prstGeom>
              <a:solidFill>
                <a:srgbClr val="EACAE4"/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5A3DC754-D7CE-FBDA-1AE3-708B6C19DC01}"/>
                  </a:ext>
                </a:extLst>
              </p:cNvPr>
              <p:cNvSpPr/>
              <p:nvPr/>
            </p:nvSpPr>
            <p:spPr>
              <a:xfrm rot="12586376">
                <a:off x="5403449" y="1800645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39261152-D88D-835F-3E3D-4AE20DED97FD}"/>
                  </a:ext>
                </a:extLst>
              </p:cNvPr>
              <p:cNvSpPr/>
              <p:nvPr/>
            </p:nvSpPr>
            <p:spPr>
              <a:xfrm rot="16200000">
                <a:off x="5904411" y="2676933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F413A47A-4BD9-D608-AE03-5760A966A403}"/>
                  </a:ext>
                </a:extLst>
              </p:cNvPr>
              <p:cNvSpPr/>
              <p:nvPr/>
            </p:nvSpPr>
            <p:spPr>
              <a:xfrm rot="19800489">
                <a:off x="5402849" y="3554850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riangle 116">
                <a:extLst>
                  <a:ext uri="{FF2B5EF4-FFF2-40B4-BE49-F238E27FC236}">
                    <a16:creationId xmlns:a16="http://schemas.microsoft.com/office/drawing/2014/main" id="{86FAB803-6287-97D0-56CF-E36159F6F960}"/>
                  </a:ext>
                </a:extLst>
              </p:cNvPr>
              <p:cNvSpPr/>
              <p:nvPr/>
            </p:nvSpPr>
            <p:spPr>
              <a:xfrm rot="1814606">
                <a:off x="4368019" y="3552929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DAF00364-7375-891D-A7FE-333290042DA7}"/>
                  </a:ext>
                </a:extLst>
              </p:cNvPr>
              <p:cNvSpPr/>
              <p:nvPr/>
            </p:nvSpPr>
            <p:spPr>
              <a:xfrm rot="5400000">
                <a:off x="3842330" y="2692344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FD6EDEA-EFE0-BDBE-6C01-2184C9A59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494" y="1339917"/>
                <a:ext cx="0" cy="4805441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90C9D8B-B57A-0763-2A58-7FE742D9C72E}"/>
                  </a:ext>
                </a:extLst>
              </p:cNvPr>
              <p:cNvCxnSpPr>
                <a:cxnSpLocks/>
                <a:endCxn id="118" idx="4"/>
              </p:cNvCxnSpPr>
              <p:nvPr/>
            </p:nvCxnSpPr>
            <p:spPr>
              <a:xfrm flipH="1">
                <a:off x="4008013" y="2548581"/>
                <a:ext cx="4172686" cy="238047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B72990A-0FF3-171D-6134-A7FF16DE633D}"/>
                  </a:ext>
                </a:extLst>
              </p:cNvPr>
              <p:cNvCxnSpPr>
                <a:cxnSpLocks/>
                <a:endCxn id="118" idx="2"/>
              </p:cNvCxnSpPr>
              <p:nvPr/>
            </p:nvCxnSpPr>
            <p:spPr>
              <a:xfrm flipH="1" flipV="1">
                <a:off x="4008013" y="2526662"/>
                <a:ext cx="4172686" cy="241003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Hexagon 121">
                <a:extLst>
                  <a:ext uri="{FF2B5EF4-FFF2-40B4-BE49-F238E27FC236}">
                    <a16:creationId xmlns:a16="http://schemas.microsoft.com/office/drawing/2014/main" id="{709D1F0A-4817-712F-3731-0C5C28A37601}"/>
                  </a:ext>
                </a:extLst>
              </p:cNvPr>
              <p:cNvSpPr/>
              <p:nvPr/>
            </p:nvSpPr>
            <p:spPr>
              <a:xfrm rot="5400000">
                <a:off x="3691773" y="165643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 w="53975">
                <a:solidFill>
                  <a:schemeClr val="accent3"/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6AE32F4A-F8C7-B081-59AC-F5A12E48D731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4782418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Dermial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0887C3BC-94A3-F966-98CE-987BEE7748A7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6343506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accent3"/>
                  </a:solidFill>
                  <a:latin typeface="Amare Walter Neue Mager"/>
                </a:rPr>
                <a:t>GPX-4™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BD950116-F486-E57E-9340-0B4201C29A52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4223588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bg2"/>
                  </a:solidFill>
                  <a:latin typeface="Amare Walter Neue Mager"/>
                </a:rPr>
                <a:t>Cerebiome</a:t>
              </a:r>
              <a:r>
                <a:rPr lang="en-US" sz="1400" kern="0" baseline="3000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 dirty="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6" name="Title 1">
              <a:extLst>
                <a:ext uri="{FF2B5EF4-FFF2-40B4-BE49-F238E27FC236}">
                  <a16:creationId xmlns:a16="http://schemas.microsoft.com/office/drawing/2014/main" id="{373FD2D8-45AB-FF05-BFA1-48DD48CCB203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6887696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 dirty="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1A55AA84-754B-FC76-6916-6BD11177485E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6343506" y="2302974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accent3"/>
                </a:solidFill>
                <a:latin typeface="Amare Walter Neue Mager"/>
              </a:endParaRPr>
            </a:p>
          </p:txBody>
        </p:sp>
        <p:sp>
          <p:nvSpPr>
            <p:cNvPr id="128" name="Title 1">
              <a:extLst>
                <a:ext uri="{FF2B5EF4-FFF2-40B4-BE49-F238E27FC236}">
                  <a16:creationId xmlns:a16="http://schemas.microsoft.com/office/drawing/2014/main" id="{974A6BC9-1C48-9EF2-29A4-840442FE3C78}"/>
                </a:ext>
              </a:extLst>
            </p:cNvPr>
            <p:cNvSpPr txBox="1"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4577051" y="2302974"/>
              <a:ext cx="1309377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Collavant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n2</a:t>
              </a:r>
              <a:endParaRPr lang="en-US" sz="1400" dirty="0">
                <a:solidFill>
                  <a:schemeClr val="accent3"/>
                </a:solidFill>
                <a:latin typeface="Amare Walter Neue Mager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DC1BAE9-371C-CC91-7070-EBAD0F5CC3A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22B88F-8867-80A8-84B6-67C087944A2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2899" y="435195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La </a:t>
            </a:r>
            <a:r>
              <a:rPr lang="en-US" sz="2800" dirty="0" err="1">
                <a:solidFill>
                  <a:schemeClr val="accent3"/>
                </a:solidFill>
                <a:latin typeface="Amare Walter Neue Leicht"/>
              </a:rPr>
              <a:t>Solución</a:t>
            </a:r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: </a:t>
            </a:r>
            <a:r>
              <a:rPr lang="en-US" sz="28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Amare </a:t>
            </a:r>
            <a:r>
              <a:rPr lang="en-US" sz="28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NeuCollagen</a:t>
            </a:r>
            <a:r>
              <a:rPr lang="en-US" sz="2800" baseline="30000" dirty="0">
                <a:solidFill>
                  <a:schemeClr val="accent3"/>
                </a:solidFill>
                <a:latin typeface="Amare Walter Neue Leicht"/>
              </a:rPr>
              <a:t>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1BE2E7-7DD2-A770-40B1-6BBF5AD47F38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290BB6A3-DDFE-B6B0-0FFE-01F3467F02F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rot="19798531">
            <a:off x="3605189" y="1230330"/>
            <a:ext cx="2437055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Inhibe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pérdida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de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76FE4E-B454-41B8-41D0-BA9B07BD2A4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 rot="5400000">
            <a:off x="7413424" y="3359309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salud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muscular*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72838086-DB14-9BE1-E95C-724E3349AAD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12617120">
            <a:off x="3606235" y="5599181"/>
            <a:ext cx="244256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Irradia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desde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el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interior*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1D968B9D-452C-B1A7-EFA5-6008DEA59DD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 rot="5400000">
            <a:off x="7387412" y="3359311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Apoya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14469-98F5-353B-822C-1609ABB0CAE4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r="71335" b="-142307"/>
          <a:stretch>
            <a:fillRect/>
          </a:stretch>
        </p:blipFill>
        <p:spPr>
          <a:xfrm>
            <a:off x="297873" y="6454363"/>
            <a:ext cx="965443" cy="37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A0A66-A012-3051-ACF7-8B6E133BEFF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3328" y="6422804"/>
            <a:ext cx="2443691" cy="390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07BC5-73E8-08F4-1E95-036567099B24}"/>
              </a:ext>
            </a:extLst>
          </p:cNvPr>
          <p:cNvSpPr txBox="1"/>
          <p:nvPr/>
        </p:nvSpPr>
        <p:spPr>
          <a:xfrm>
            <a:off x="8164831" y="5821218"/>
            <a:ext cx="37897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Collavant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n2,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Dermial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y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Mobilee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son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BIOIBERICA, S.A.U. GPX-4™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Newtree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Co. LTD.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Cerebiome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Danstar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Ferment AG.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E8A0D-007B-5695-102F-16BD38675AC7}"/>
              </a:ext>
            </a:extLst>
          </p:cNvPr>
          <p:cNvSpPr txBox="1"/>
          <p:nvPr/>
        </p:nvSpPr>
        <p:spPr>
          <a:xfrm>
            <a:off x="8163190" y="6334017"/>
            <a:ext cx="3948062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effectLst/>
                <a:latin typeface="Amare Walter Neue" panose="020B0503040202060203" pitchFamily="34" charset="77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68E2A6-D543-269C-4F33-85D8DBD7B60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1839842">
            <a:off x="6090932" y="1166012"/>
            <a:ext cx="2673072" cy="728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Mantiene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comodidad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</a:p>
          <a:p>
            <a:pPr algn="ctr"/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y 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movilidad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articular*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53AC9C-B494-C88A-E711-C49D95987A3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8993016">
            <a:off x="6208573" y="5708145"/>
            <a:ext cx="2443710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Aumenta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la producción natural</a:t>
            </a:r>
          </a:p>
          <a:p>
            <a:pPr algn="ctr"/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de 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1EEE20-E331-6E7B-A636-4ADF75747709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 rot="16200000">
            <a:off x="1766654" y="3269338"/>
            <a:ext cx="3561379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Ayuda a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Manejar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el cortisol y el estrés diario*</a:t>
            </a:r>
            <a:endParaRPr lang="en-US" sz="2000" i="1" dirty="0">
              <a:solidFill>
                <a:schemeClr val="accent3"/>
              </a:solidFill>
              <a:latin typeface="Recife Text"/>
            </a:endParaRPr>
          </a:p>
        </p:txBody>
      </p:sp>
    </p:spTree>
    <p:extLst>
      <p:ext uri="{BB962C8B-B14F-4D97-AF65-F5344CB8AC3E}">
        <p14:creationId xmlns:p14="http://schemas.microsoft.com/office/powerpoint/2010/main" val="19103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DCAC7-07B0-F12B-8485-37891A4D2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76D8D8-5248-BCEA-43E4-F3A9D3B56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9156" t="24080" r="5830"/>
          <a:stretch>
            <a:fillRect/>
          </a:stretch>
        </p:blipFill>
        <p:spPr bwMode="auto">
          <a:xfrm rot="10800000">
            <a:off x="6092537" y="0"/>
            <a:ext cx="609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robiotics paired with metformin could be a game-changer in type 2 diabetes  control">
            <a:extLst>
              <a:ext uri="{FF2B5EF4-FFF2-40B4-BE49-F238E27FC236}">
                <a16:creationId xmlns:a16="http://schemas.microsoft.com/office/drawing/2014/main" id="{785B3AE5-32C6-2C35-5AA7-15651B09E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r="30643"/>
          <a:stretch>
            <a:fillRect/>
          </a:stretch>
        </p:blipFill>
        <p:spPr bwMode="auto">
          <a:xfrm>
            <a:off x="6096000" y="0"/>
            <a:ext cx="6092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C8C643-AEC9-053F-EFB5-9CA22A5BFAA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55D9B-984B-A915-F6AD-8A55366A8F16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21C013-99D9-2690-4AD3-B71A0340473E}"/>
              </a:ext>
            </a:extLst>
          </p:cNvPr>
          <p:cNvGrpSpPr/>
          <p:nvPr/>
        </p:nvGrpSpPr>
        <p:grpSpPr>
          <a:xfrm>
            <a:off x="5756564" y="374178"/>
            <a:ext cx="671946" cy="773841"/>
            <a:chOff x="4008013" y="1339916"/>
            <a:chExt cx="4172687" cy="48054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91195D67-C8E8-BCC9-46ED-ACABFFBB9180}"/>
                </a:ext>
              </a:extLst>
            </p:cNvPr>
            <p:cNvSpPr/>
            <p:nvPr/>
          </p:nvSpPr>
          <p:spPr>
            <a:xfrm rot="9010812">
              <a:off x="4385538" y="180419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24189A40-941D-AA01-CD24-DFEB7D3555CF}"/>
                </a:ext>
              </a:extLst>
            </p:cNvPr>
            <p:cNvSpPr/>
            <p:nvPr/>
          </p:nvSpPr>
          <p:spPr>
            <a:xfrm rot="12586376">
              <a:off x="5403449" y="180064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BA1EB0B-B0B6-107D-FF1C-B09A98D5AC52}"/>
                </a:ext>
              </a:extLst>
            </p:cNvPr>
            <p:cNvSpPr/>
            <p:nvPr/>
          </p:nvSpPr>
          <p:spPr>
            <a:xfrm rot="16200000">
              <a:off x="5904411" y="2676933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024895E-E0D9-025E-3221-CE3106F824A9}"/>
                </a:ext>
              </a:extLst>
            </p:cNvPr>
            <p:cNvSpPr/>
            <p:nvPr/>
          </p:nvSpPr>
          <p:spPr>
            <a:xfrm rot="19800489">
              <a:off x="5402849" y="3554850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6D7EBBF8-DD95-5A3C-0089-FFFEB4B260F6}"/>
                </a:ext>
              </a:extLst>
            </p:cNvPr>
            <p:cNvSpPr/>
            <p:nvPr/>
          </p:nvSpPr>
          <p:spPr>
            <a:xfrm rot="1814606">
              <a:off x="4368019" y="3552929"/>
              <a:ext cx="2430973" cy="212850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8A6B3F6D-0D59-4142-F27A-D39027BF55F5}"/>
                </a:ext>
              </a:extLst>
            </p:cNvPr>
            <p:cNvSpPr/>
            <p:nvPr/>
          </p:nvSpPr>
          <p:spPr>
            <a:xfrm rot="5400000">
              <a:off x="3842330" y="2692344"/>
              <a:ext cx="2402391" cy="2071026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2BD9C2-E19F-7031-E381-126CB952354D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94" y="1339917"/>
              <a:ext cx="0" cy="480544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5B5AC7E-E78E-87DB-D9FB-3C0DB2EA41E6}"/>
                </a:ext>
              </a:extLst>
            </p:cNvPr>
            <p:cNvCxnSpPr>
              <a:cxnSpLocks/>
              <a:endCxn id="19" idx="4"/>
            </p:cNvCxnSpPr>
            <p:nvPr/>
          </p:nvCxnSpPr>
          <p:spPr>
            <a:xfrm flipH="1">
              <a:off x="4008013" y="2548581"/>
              <a:ext cx="4172686" cy="238047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7623AF4-FEB2-9B01-9B4D-03422FE1C64C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H="1" flipV="1">
              <a:off x="4008013" y="2526662"/>
              <a:ext cx="4172686" cy="241003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EB934904-7156-9309-1DC2-0879354EDF8C}"/>
                </a:ext>
              </a:extLst>
            </p:cNvPr>
            <p:cNvSpPr/>
            <p:nvPr/>
          </p:nvSpPr>
          <p:spPr>
            <a:xfrm rot="5400000">
              <a:off x="3691773" y="1656431"/>
              <a:ext cx="4805441" cy="4172412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31750">
              <a:solidFill>
                <a:schemeClr val="accent3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D7B06F-AA03-48B4-FDBF-79BF9236024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5818" y="1671397"/>
            <a:ext cx="5545512" cy="485400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accent3"/>
                </a:solidFill>
              </a:rPr>
              <a:t>Cerebiome</a:t>
            </a:r>
            <a:r>
              <a:rPr lang="en-US" sz="1400" b="1" baseline="30000" dirty="0">
                <a:solidFill>
                  <a:schemeClr val="accent3"/>
                </a:solidFill>
                <a:latin typeface="Amare Walter Neue Mager"/>
              </a:rPr>
              <a:t>®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(también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conocido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científicamente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Lactobacillus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helveticus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R0052, Bifidobacterium longum R0175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Lacticaseibacillus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rhamnosus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R0011) se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clasifica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psicobiótico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cepa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probiótica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demostrado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mejorar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ánimo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enfoque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la memoria y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resiliencia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estrés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influir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positivamente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intestino-cerebro.*</a:t>
            </a:r>
            <a:endParaRPr lang="en-US" sz="14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accent3"/>
                </a:solidFill>
              </a:rPr>
              <a:t>Cerebiome</a:t>
            </a:r>
            <a:r>
              <a:rPr lang="en-US" sz="1400" b="1" baseline="30000" dirty="0">
                <a:solidFill>
                  <a:schemeClr val="accent3"/>
                </a:solidFill>
                <a:latin typeface="Amare Walter Neue Mager"/>
              </a:rPr>
              <a:t>®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ayuda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cuerpo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manejar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estrés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diario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forma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más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efectiva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—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estudios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muestran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puede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reducir</a:t>
            </a:r>
            <a:r>
              <a:rPr lang="en-US" sz="1400" dirty="0">
                <a:solidFill>
                  <a:schemeClr val="accent3"/>
                </a:solidFill>
              </a:rPr>
              <a:t> la </a:t>
            </a:r>
            <a:r>
              <a:rPr lang="en-US" sz="1400" dirty="0" err="1">
                <a:solidFill>
                  <a:schemeClr val="accent3"/>
                </a:solidFill>
              </a:rPr>
              <a:t>sensación</a:t>
            </a:r>
            <a:r>
              <a:rPr lang="en-US" sz="1400" dirty="0">
                <a:solidFill>
                  <a:schemeClr val="accent3"/>
                </a:solidFill>
              </a:rPr>
              <a:t> de </a:t>
            </a:r>
            <a:r>
              <a:rPr lang="en-US" sz="1400" dirty="0" err="1">
                <a:solidFill>
                  <a:schemeClr val="accent3"/>
                </a:solidFill>
              </a:rPr>
              <a:t>estrés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cotidiano</a:t>
            </a:r>
            <a:r>
              <a:rPr lang="en-US" sz="1400" dirty="0">
                <a:solidFill>
                  <a:schemeClr val="accent3"/>
                </a:solidFill>
              </a:rPr>
              <a:t> un 44%. 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apoyar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niveles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saludables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cortisol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neurotransmisores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clave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serotonina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contribuye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promover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ánimo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equilibrado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bienestar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general del cerebro.*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buNone/>
            </a:pPr>
            <a:r>
              <a:rPr lang="en-US" sz="1100" spc="300" dirty="0">
                <a:solidFill>
                  <a:schemeClr val="accent3"/>
                </a:solidFill>
                <a:latin typeface="Amare Walter Neue"/>
              </a:rPr>
              <a:t>BENEFICIOS</a:t>
            </a:r>
          </a:p>
          <a:p>
            <a:pPr>
              <a:buFont typeface="Wingdings" pitchFamily="2" charset="2"/>
              <a:buChar char="ü"/>
            </a:pP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Promueve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un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estado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de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ánimo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equilibrado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br>
              <a:rPr lang="en-US" sz="1500" b="1" dirty="0">
                <a:solidFill>
                  <a:schemeClr val="accent3"/>
                </a:solidFill>
                <a:latin typeface="Amare Walter Neue Halbfett"/>
              </a:rPr>
            </a:b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y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el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</a:rPr>
              <a:t>bienestar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</a:rPr>
              <a:t> mental*</a:t>
            </a:r>
            <a:endParaRPr lang="en-US" sz="1500" b="1" dirty="0">
              <a:solidFill>
                <a:schemeClr val="accent3"/>
              </a:solidFill>
              <a:latin typeface="Amare Walter Neue Halbfett" panose="020B0503040202060203" pitchFamily="34" charset="77"/>
            </a:endParaRPr>
          </a:p>
          <a:p>
            <a:pPr>
              <a:buFont typeface="Wingdings" pitchFamily="2" charset="2"/>
              <a:buChar char="ü"/>
            </a:pP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Apoya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niveles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saludables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de cortisol </a:t>
            </a:r>
            <a:b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</a:b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y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ayuda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a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reducir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el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estrés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ocasional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*</a:t>
            </a:r>
            <a:endParaRPr lang="en-US" sz="1500" b="1" dirty="0">
              <a:solidFill>
                <a:schemeClr val="accent3"/>
              </a:solidFill>
              <a:latin typeface="Amare Walter Neue Halbfett" panose="020B0503040202060203" pitchFamily="34" charset="77"/>
              <a:cs typeface="Arial"/>
            </a:endParaRPr>
          </a:p>
          <a:p>
            <a:pPr>
              <a:buFont typeface="Wingdings" pitchFamily="2" charset="2"/>
              <a:buChar char="ü"/>
            </a:pP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Optimiza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neurotransmisores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asociados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al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bienestar</a:t>
            </a:r>
            <a:b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</a:b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como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la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serotonina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, </a:t>
            </a:r>
            <a:r>
              <a:rPr lang="en-US" sz="1500" b="1" dirty="0" err="1">
                <a:solidFill>
                  <a:schemeClr val="accent3"/>
                </a:solidFill>
                <a:latin typeface="Amare Walter Neue Halbfett"/>
                <a:cs typeface="Arial"/>
              </a:rPr>
              <a:t>dopamina</a:t>
            </a:r>
            <a:r>
              <a:rPr lang="en-US" sz="1500" b="1" dirty="0">
                <a:solidFill>
                  <a:schemeClr val="accent3"/>
                </a:solidFill>
                <a:latin typeface="Amare Walter Neue Halbfett"/>
                <a:cs typeface="Arial"/>
              </a:rPr>
              <a:t> y GABA*</a:t>
            </a:r>
            <a:endParaRPr lang="en-US" sz="1500" b="1" dirty="0">
              <a:solidFill>
                <a:schemeClr val="accent3"/>
              </a:solidFill>
              <a:latin typeface="Amare Walter Neue Halbfett" panose="020B0503040202060203" pitchFamily="34" charset="77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76E248-EB3A-17E5-3E54-0117AC2CE92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05100" y="1037351"/>
            <a:ext cx="4407768" cy="585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Cerebiome</a:t>
            </a:r>
            <a:r>
              <a:rPr lang="en-US" sz="4400" kern="0" baseline="30000">
                <a:solidFill>
                  <a:schemeClr val="accent3"/>
                </a:solidFill>
                <a:cs typeface="Arial"/>
                <a:sym typeface="Arial"/>
              </a:rPr>
              <a:t>®</a:t>
            </a:r>
            <a:endParaRPr lang="en-US" sz="4400" baseline="3000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DE495-B083-713A-DE0A-2F73D3FA17FC}"/>
              </a:ext>
            </a:extLst>
          </p:cNvPr>
          <p:cNvSpPr/>
          <p:nvPr/>
        </p:nvSpPr>
        <p:spPr>
          <a:xfrm>
            <a:off x="6082024" y="0"/>
            <a:ext cx="6100583" cy="6866425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  <a:lumMod val="0"/>
                </a:schemeClr>
              </a:gs>
              <a:gs pos="100000">
                <a:schemeClr val="accent3">
                  <a:lumMod val="74490"/>
                  <a:lumOff val="25510"/>
                  <a:alpha val="80079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CD25C8-192A-CB7E-0DFD-E01A731EA963}"/>
              </a:ext>
            </a:extLst>
          </p:cNvPr>
          <p:cNvGrpSpPr/>
          <p:nvPr/>
        </p:nvGrpSpPr>
        <p:grpSpPr>
          <a:xfrm>
            <a:off x="163621" y="528322"/>
            <a:ext cx="5133126" cy="426721"/>
            <a:chOff x="163621" y="250613"/>
            <a:chExt cx="5133126" cy="426721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875B789-F4EB-A70C-A5E1-9C7F390C05E9}"/>
                </a:ext>
              </a:extLst>
            </p:cNvPr>
            <p:cNvSpPr/>
            <p:nvPr/>
          </p:nvSpPr>
          <p:spPr>
            <a:xfrm>
              <a:off x="163621" y="250613"/>
              <a:ext cx="5133126" cy="4267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0" rIns="0" bIns="0" rtlCol="0" anchor="ctr" anchorCtr="0"/>
            <a:lstStyle/>
            <a:p>
              <a:pPr marL="228600"/>
              <a:r>
                <a:rPr lang="en-US" dirty="0">
                  <a:solidFill>
                    <a:schemeClr val="bg1"/>
                  </a:solidFill>
                  <a:latin typeface="Amare Walter Neue"/>
                </a:rPr>
                <a:t>Ayuda</a:t>
              </a:r>
              <a:r>
                <a:rPr lang="en-US" dirty="0">
                  <a:solidFill>
                    <a:schemeClr val="bg1"/>
                  </a:solidFill>
                  <a:latin typeface="Amare Walter Neue Leicht"/>
                </a:rPr>
                <a:t>  </a:t>
              </a:r>
              <a:r>
                <a:rPr lang="en-US" sz="16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a </a:t>
              </a:r>
              <a:r>
                <a:rPr lang="en-US" sz="16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Manejar</a:t>
              </a:r>
              <a:r>
                <a:rPr lang="en-US" sz="16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</a:t>
              </a:r>
              <a:r>
                <a:rPr lang="en-US" sz="16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el</a:t>
              </a:r>
              <a:r>
                <a:rPr lang="en-US" sz="16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Cortisol y </a:t>
              </a:r>
              <a:r>
                <a:rPr lang="en-US" sz="16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el</a:t>
              </a:r>
              <a:r>
                <a:rPr lang="en-US" sz="16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</a:t>
              </a:r>
              <a:r>
                <a:rPr lang="en-US" sz="16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Estrés</a:t>
              </a:r>
              <a:r>
                <a:rPr lang="en-US" sz="16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Diario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E4060A-0BAC-E888-F0F6-40209A2DA58A}"/>
                </a:ext>
              </a:extLst>
            </p:cNvPr>
            <p:cNvSpPr/>
            <p:nvPr/>
          </p:nvSpPr>
          <p:spPr>
            <a:xfrm>
              <a:off x="203199" y="298027"/>
              <a:ext cx="325121" cy="3251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latin typeface="Amare Walter Neue" panose="020B0503040202060203" pitchFamily="34" charset="77"/>
                </a:rPr>
                <a:t>6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68FE4C-CBD5-1DFF-92DA-B784AC0A2D4A}"/>
              </a:ext>
            </a:extLst>
          </p:cNvPr>
          <p:cNvSpPr txBox="1"/>
          <p:nvPr/>
        </p:nvSpPr>
        <p:spPr>
          <a:xfrm>
            <a:off x="6216576" y="6100565"/>
            <a:ext cx="41161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Cerebiome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® es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Danstar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Ferment AG.</a:t>
            </a:r>
            <a:endParaRPr lang="en-US" dirty="0">
              <a:latin typeface="Amare Walter Neue"/>
            </a:endParaRPr>
          </a:p>
          <a:p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CC365-D7D1-9188-2623-7E7687834546}"/>
              </a:ext>
            </a:extLst>
          </p:cNvPr>
          <p:cNvSpPr txBox="1"/>
          <p:nvPr/>
        </p:nvSpPr>
        <p:spPr>
          <a:xfrm>
            <a:off x="6333660" y="6316838"/>
            <a:ext cx="5760385" cy="33855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</a:t>
            </a:r>
            <a:endParaRPr lang="en-US" sz="800" dirty="0">
              <a:solidFill>
                <a:schemeClr val="bg1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29883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4AD26-55BC-1541-D7EB-21C22C67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A84A9-5EF3-4156-D13B-F7BF8DC242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15657" r="4375" b="36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63E63F-57B1-E5E4-9073-3E3B40932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130509"/>
              </p:ext>
            </p:extLst>
          </p:nvPr>
        </p:nvGraphicFramePr>
        <p:xfrm>
          <a:off x="463925" y="1696435"/>
          <a:ext cx="11257812" cy="435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989">
                  <a:extLst>
                    <a:ext uri="{9D8B030D-6E8A-4147-A177-3AD203B41FA5}">
                      <a16:colId xmlns:a16="http://schemas.microsoft.com/office/drawing/2014/main" val="240050442"/>
                    </a:ext>
                  </a:extLst>
                </a:gridCol>
                <a:gridCol w="1982615">
                  <a:extLst>
                    <a:ext uri="{9D8B030D-6E8A-4147-A177-3AD203B41FA5}">
                      <a16:colId xmlns:a16="http://schemas.microsoft.com/office/drawing/2014/main" val="1608001548"/>
                    </a:ext>
                  </a:extLst>
                </a:gridCol>
                <a:gridCol w="1876302">
                  <a:extLst>
                    <a:ext uri="{9D8B030D-6E8A-4147-A177-3AD203B41FA5}">
                      <a16:colId xmlns:a16="http://schemas.microsoft.com/office/drawing/2014/main" val="2936129634"/>
                    </a:ext>
                  </a:extLst>
                </a:gridCol>
                <a:gridCol w="1876302">
                  <a:extLst>
                    <a:ext uri="{9D8B030D-6E8A-4147-A177-3AD203B41FA5}">
                      <a16:colId xmlns:a16="http://schemas.microsoft.com/office/drawing/2014/main" val="3204424659"/>
                    </a:ext>
                  </a:extLst>
                </a:gridCol>
                <a:gridCol w="1876302">
                  <a:extLst>
                    <a:ext uri="{9D8B030D-6E8A-4147-A177-3AD203B41FA5}">
                      <a16:colId xmlns:a16="http://schemas.microsoft.com/office/drawing/2014/main" val="3963899507"/>
                    </a:ext>
                  </a:extLst>
                </a:gridCol>
                <a:gridCol w="1876302">
                  <a:extLst>
                    <a:ext uri="{9D8B030D-6E8A-4147-A177-3AD203B41FA5}">
                      <a16:colId xmlns:a16="http://schemas.microsoft.com/office/drawing/2014/main" val="315105879"/>
                    </a:ext>
                  </a:extLst>
                </a:gridCol>
              </a:tblGrid>
              <a:tr h="1372127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spc="0" dirty="0" err="1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mare Walter Neue Leicht"/>
                        </a:rPr>
                        <a:t>Inhibe</a:t>
                      </a:r>
                    </a:p>
                    <a:p>
                      <a:pPr algn="l"/>
                      <a:r>
                        <a:rPr lang="en-US" sz="1200" b="0" i="1" spc="0" dirty="0">
                          <a:solidFill>
                            <a:schemeClr val="accent3"/>
                          </a:solidFill>
                          <a:latin typeface="Recife Text Book"/>
                        </a:rPr>
                        <a:t>la </a:t>
                      </a:r>
                      <a:r>
                        <a:rPr lang="en-US" sz="1200" b="0" i="1" spc="0" dirty="0" err="1">
                          <a:solidFill>
                            <a:schemeClr val="accent3"/>
                          </a:solidFill>
                          <a:latin typeface="Recife Text Book"/>
                        </a:rPr>
                        <a:t>Pérdida</a:t>
                      </a:r>
                      <a:r>
                        <a:rPr lang="en-US" sz="1200" b="0" i="1" spc="0" dirty="0">
                          <a:solidFill>
                            <a:schemeClr val="accent3"/>
                          </a:solidFill>
                          <a:latin typeface="Recife Text Book"/>
                        </a:rPr>
                        <a:t> de </a:t>
                      </a:r>
                      <a:r>
                        <a:rPr lang="en-US" sz="1200" b="0" i="1" spc="0" dirty="0" err="1">
                          <a:solidFill>
                            <a:schemeClr val="accent3"/>
                          </a:solidFill>
                          <a:latin typeface="Recife Text Book"/>
                        </a:rPr>
                        <a:t>Colágeno</a:t>
                      </a:r>
                      <a:endParaRPr lang="en-US" sz="1200" b="0" i="1" spc="0" dirty="0">
                        <a:solidFill>
                          <a:schemeClr val="accent3"/>
                        </a:solidFill>
                        <a:latin typeface="Recife Text Book"/>
                      </a:endParaRPr>
                    </a:p>
                  </a:txBody>
                  <a:tcPr marL="182880" marR="182880" marT="64008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spc="0" dirty="0" err="1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mare Walter Neue Leicht"/>
                        </a:rPr>
                        <a:t>Mantiene</a:t>
                      </a:r>
                    </a:p>
                    <a:p>
                      <a:pPr marL="0" algn="l" rtl="0" eaLnBrk="1" latinLnBrk="0" hangingPunct="1"/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la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Comodidad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y la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Movilidad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Articular</a:t>
                      </a:r>
                    </a:p>
                  </a:txBody>
                  <a:tcPr marL="182880" marR="182880" marT="640080" marB="91440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spc="0" dirty="0" err="1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mare Walter Neue Leicht"/>
                        </a:rPr>
                        <a:t>Apoya</a:t>
                      </a:r>
                    </a:p>
                    <a:p>
                      <a:pPr marL="0" algn="l" rtl="0" eaLnBrk="1" latinLnBrk="0" hangingPunct="1"/>
                      <a:r>
                        <a:rPr lang="en-US" sz="1200" b="0" i="1" kern="1200" spc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la Salud Muscular</a:t>
                      </a:r>
                      <a:endParaRPr lang="en-US" sz="1200" b="0" i="1" kern="1200" spc="0" dirty="0">
                        <a:solidFill>
                          <a:schemeClr val="accent3"/>
                        </a:solidFill>
                        <a:latin typeface="Recife Text Book"/>
                        <a:ea typeface="+mn-ea"/>
                        <a:cs typeface="+mn-cs"/>
                      </a:endParaRPr>
                    </a:p>
                  </a:txBody>
                  <a:tcPr marL="182880" marR="182880" marT="640080" marB="91440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spc="0" dirty="0" err="1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mare Walter Neue Leicht"/>
                        </a:rPr>
                        <a:t>Impulsa</a:t>
                      </a:r>
                    </a:p>
                    <a:p>
                      <a:pPr marL="0" algn="l" rtl="0" eaLnBrk="1" latinLnBrk="0" hangingPunct="1"/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la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Producción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Natural de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Colágeno</a:t>
                      </a:r>
                      <a:endParaRPr lang="en-US" sz="1200" b="0" i="1" kern="1200" spc="0" dirty="0">
                        <a:solidFill>
                          <a:schemeClr val="accent3"/>
                        </a:solidFill>
                        <a:latin typeface="Recife Text Book"/>
                        <a:ea typeface="+mn-ea"/>
                        <a:cs typeface="+mn-cs"/>
                      </a:endParaRPr>
                    </a:p>
                  </a:txBody>
                  <a:tcPr marL="182880" marR="182880" marT="640080" marB="91440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spc="0" dirty="0" err="1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mare Walter Neue Leicht"/>
                        </a:rPr>
                        <a:t>Irradia</a:t>
                      </a:r>
                    </a:p>
                    <a:p>
                      <a:pPr marL="0" algn="l" rtl="0" eaLnBrk="1" latinLnBrk="0" hangingPunct="1"/>
                      <a:r>
                        <a:rPr lang="en-US" sz="1200" b="0" i="1" kern="1200" spc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Desde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el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Interior</a:t>
                      </a:r>
                    </a:p>
                  </a:txBody>
                  <a:tcPr marL="182880" marR="182880" marT="640080" marB="91440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spc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Amare Walter Neue Leicht"/>
                        </a:rPr>
                        <a:t>Maneja</a:t>
                      </a:r>
                    </a:p>
                    <a:p>
                      <a:pPr marL="0" algn="l" rtl="0" eaLnBrk="1" latinLnBrk="0" hangingPunct="1"/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el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Cortisol y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el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1" kern="1200" spc="0" dirty="0" err="1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Estrés</a:t>
                      </a:r>
                      <a:r>
                        <a:rPr lang="en-US" sz="1200" b="0" i="1" kern="1200" spc="0" dirty="0">
                          <a:solidFill>
                            <a:schemeClr val="accent3"/>
                          </a:solidFill>
                          <a:latin typeface="Recife Text Book"/>
                          <a:ea typeface="+mn-ea"/>
                          <a:cs typeface="+mn-cs"/>
                        </a:rPr>
                        <a:t> Diario</a:t>
                      </a:r>
                    </a:p>
                  </a:txBody>
                  <a:tcPr marL="182880" marR="182880" marT="640080" marB="91440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567369"/>
                  </a:ext>
                </a:extLst>
              </a:tr>
              <a:tr h="2957512"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Collavant</a:t>
                      </a:r>
                      <a:r>
                        <a:rPr lang="en-US" sz="1200" b="0" i="0" kern="1200" baseline="300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®</a:t>
                      </a:r>
                      <a:r>
                        <a:rPr lang="en-US" sz="1200" b="1" i="0" kern="120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 n2 </a:t>
                      </a:r>
                      <a:br>
                        <a:rPr lang="en-US" sz="1200" b="1" i="0" kern="1200" dirty="0">
                          <a:solidFill>
                            <a:srgbClr val="5F2756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actúa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través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conexión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intestino-inmunidad</a:t>
                      </a:r>
                      <a:r>
                        <a:rPr lang="en-US" sz="1200" b="0" i="0" kern="1200" dirty="0">
                          <a:solidFill>
                            <a:srgbClr val="5F2756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para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ralentizar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degradación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del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colágeno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promoviendo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lubricación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articular,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movilidad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y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comodidad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además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apoyar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recuperación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más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rápida.*</a:t>
                      </a:r>
                      <a:endParaRPr lang="en-US" sz="1200" dirty="0"/>
                    </a:p>
                  </a:txBody>
                  <a:tcPr marL="182880" marR="182880" marT="914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" lvl="0" indent="-4445" algn="l">
                        <a:buNone/>
                      </a:pPr>
                      <a:r>
                        <a:rPr lang="en-US" sz="1200" b="1" i="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</a:rPr>
                        <a:t>Mobilee</a:t>
                      </a:r>
                      <a:r>
                        <a:rPr lang="en-US" sz="1200" b="0" i="0" baseline="300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®</a:t>
                      </a:r>
                      <a:r>
                        <a:rPr lang="en-US" sz="1200" b="1" i="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</a:rPr>
                        <a:t> </a:t>
                      </a:r>
                      <a:br>
                        <a:rPr lang="en-US" sz="1200" b="1" i="0" dirty="0">
                          <a:solidFill>
                            <a:srgbClr val="5F2756"/>
                          </a:solidFill>
                          <a:effectLst/>
                          <a:latin typeface="Amare Walter Neue Halbfett"/>
                        </a:rPr>
                      </a:b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Hyaluronic Acid Matrix ha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demostrado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clínicamente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reducir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br>
                        <a:rPr lang="en-US" sz="1200" b="0" i="0" dirty="0">
                          <a:solidFill>
                            <a:srgbClr val="5F2756"/>
                          </a:solidFill>
                          <a:effectLst/>
                          <a:latin typeface="Amare Walter Neue Mager"/>
                        </a:rPr>
                      </a:b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la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Prostaglandina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E2, </a:t>
                      </a:r>
                      <a:br>
                        <a:rPr lang="en-US" sz="1200" b="0" i="0" dirty="0">
                          <a:solidFill>
                            <a:srgbClr val="5F2756"/>
                          </a:solidFill>
                          <a:effectLst/>
                          <a:latin typeface="Amare Walter Neue Mager"/>
                        </a:rPr>
                      </a:b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un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compuesto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relacionado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con la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incomodidad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articular,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ayudando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apoyar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la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comodidad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y la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función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articular general.*</a:t>
                      </a:r>
                      <a:endParaRPr lang="en-US" sz="1200" b="0" i="0" kern="1200" dirty="0">
                        <a:solidFill>
                          <a:schemeClr val="accent3"/>
                        </a:solidFill>
                        <a:latin typeface="Amare Walter Neue Mager"/>
                        <a:ea typeface="+mn-ea"/>
                        <a:cs typeface="+mn-cs"/>
                      </a:endParaRPr>
                    </a:p>
                    <a:p>
                      <a:pPr marL="4445" lvl="0" indent="-4445" algn="l">
                        <a:buNone/>
                        <a:tabLst/>
                      </a:pPr>
                      <a:endParaRPr lang="en-US" sz="1200" b="0" i="0" dirty="0">
                        <a:solidFill>
                          <a:schemeClr val="accent3"/>
                        </a:solidFill>
                        <a:effectLst/>
                        <a:latin typeface="Amare Walter Neue Mager"/>
                      </a:endParaRPr>
                    </a:p>
                  </a:txBody>
                  <a:tcPr marL="182880" marR="182880" marT="91440" marB="0" anchorCtr="1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Mobilee</a:t>
                      </a:r>
                      <a:r>
                        <a:rPr lang="en-US" sz="1200" b="0" i="0" kern="1200" baseline="300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®</a:t>
                      </a:r>
                      <a:r>
                        <a:rPr lang="en-US" sz="1200" b="1" i="0" kern="120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/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estimula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producción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natural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ácido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hialurónico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del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cuerpo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para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apoyar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fuerza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flexibilidad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muscular,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además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favorecer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proliferación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células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musculares.*</a:t>
                      </a:r>
                    </a:p>
                  </a:txBody>
                  <a:tcPr marL="146304" marR="182880" marT="91440" marB="0" anchorCtr="1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 kern="120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GPX-4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200" b="1" i="0" kern="120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200" b="1" i="0" kern="1200" dirty="0">
                          <a:solidFill>
                            <a:srgbClr val="5F2756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es un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tripéptido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colágeno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que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impulsa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producción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natural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colágeno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ayuda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mejorar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elasticidad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firmeza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función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barrera de la piel.*</a:t>
                      </a:r>
                    </a:p>
                  </a:txBody>
                  <a:tcPr marL="182880" marR="182880" marT="91440" marB="0" anchorCtr="1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i="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</a:rPr>
                        <a:t>Dermial</a:t>
                      </a:r>
                      <a:r>
                        <a:rPr lang="en-US" sz="1200" b="0" i="0" baseline="300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®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br>
                        <a:rPr lang="en-US" sz="1200" b="0" i="0" dirty="0">
                          <a:solidFill>
                            <a:srgbClr val="5F2756"/>
                          </a:solidFill>
                          <a:effectLst/>
                          <a:latin typeface="Amare Walter Neue Mager"/>
                        </a:rPr>
                      </a:b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hidrata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la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piel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desde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el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interior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mientras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ayuda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reducir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las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arrugas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para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una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piel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más</a:t>
                      </a:r>
                      <a:r>
                        <a:rPr lang="en-US" sz="1200" b="0" i="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</a:rPr>
                        <a:t> suave.*</a:t>
                      </a:r>
                    </a:p>
                    <a:p>
                      <a:pPr lvl="0" algn="l">
                        <a:buNone/>
                      </a:pPr>
                      <a:endParaRPr lang="en-US" sz="1200" b="0" i="0" dirty="0">
                        <a:solidFill>
                          <a:schemeClr val="accent3"/>
                        </a:solidFill>
                        <a:effectLst/>
                        <a:latin typeface="Amare Walter Neue Mager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en-US" sz="1200" b="1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Péptidos</a:t>
                      </a:r>
                      <a:r>
                        <a:rPr lang="en-US" sz="1200" b="1" i="0" kern="120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1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Colágeno</a:t>
                      </a:r>
                      <a:r>
                        <a:rPr lang="en-US" sz="1200" b="1" i="0" kern="1200" dirty="0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Bioactivos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apoyan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un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cabello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visiblemente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más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grueso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abundante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, y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uñas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más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fuertes.*</a:t>
                      </a:r>
                      <a:endParaRPr lang="en-US" sz="1200" b="0" i="0" kern="1200" noProof="0" dirty="0">
                        <a:solidFill>
                          <a:schemeClr val="accent3"/>
                        </a:solidFill>
                        <a:effectLst/>
                        <a:latin typeface="Amare Walter Neue Mager"/>
                        <a:ea typeface="+mn-ea"/>
                        <a:cs typeface="+mn-cs"/>
                      </a:endParaRPr>
                    </a:p>
                  </a:txBody>
                  <a:tcPr marL="182880" marR="182880" marT="91440" marB="0" anchorCtr="1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Halbfett"/>
                          <a:ea typeface="+mn-ea"/>
                          <a:cs typeface="+mn-cs"/>
                        </a:rPr>
                        <a:t>Cerebiome</a:t>
                      </a:r>
                      <a:r>
                        <a:rPr lang="en-US" sz="1200" b="0" i="0" kern="1200" baseline="300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®</a:t>
                      </a:r>
                    </a:p>
                    <a:p>
                      <a:pPr algn="l"/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es un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probiótico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clínicamente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estudiado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que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apoya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el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eje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intestino-cerebro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para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promover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un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estado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ánimo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equilibrado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ayudar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mantener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niveles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saludables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de cortisol y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apoyar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el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bienestar</a:t>
                      </a:r>
                      <a:r>
                        <a:rPr lang="en-US" sz="1200" b="0" i="0" kern="1200" dirty="0">
                          <a:solidFill>
                            <a:schemeClr val="accent3"/>
                          </a:solidFill>
                          <a:effectLst/>
                          <a:latin typeface="Amare Walter Neue Mager"/>
                          <a:ea typeface="+mn-ea"/>
                          <a:cs typeface="+mn-cs"/>
                        </a:rPr>
                        <a:t> mental.*</a:t>
                      </a:r>
                    </a:p>
                  </a:txBody>
                  <a:tcPr marL="182880" marR="182880" marT="91440" marB="0" anchorCtr="1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585088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5AFB5069-EA7D-0988-66CC-B56759258D4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2008" y="268211"/>
            <a:ext cx="9279599" cy="601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  <a:latin typeface="Amare Walter Neue Leicht"/>
              </a:rPr>
              <a:t>6 </a:t>
            </a:r>
            <a:r>
              <a:rPr lang="en-US" dirty="0" err="1">
                <a:solidFill>
                  <a:schemeClr val="accent3"/>
                </a:solidFill>
                <a:latin typeface="Amare Walter Neue Leicht"/>
              </a:rPr>
              <a:t>Dimensiones</a:t>
            </a:r>
            <a:r>
              <a:rPr lang="en-US" dirty="0">
                <a:solidFill>
                  <a:schemeClr val="accent3"/>
                </a:solidFill>
                <a:latin typeface="Amare Walter Neue Leicht"/>
              </a:rPr>
              <a:t> de </a:t>
            </a:r>
            <a:r>
              <a:rPr lang="en-US" dirty="0" err="1">
                <a:solidFill>
                  <a:schemeClr val="accent3"/>
                </a:solidFill>
                <a:latin typeface="Amare Walter Neue Leicht"/>
              </a:rPr>
              <a:t>Beneficios</a:t>
            </a:r>
            <a:r>
              <a:rPr lang="en-US" dirty="0">
                <a:solidFill>
                  <a:schemeClr val="accent3"/>
                </a:solidFill>
                <a:latin typeface="Amare Walter Neue Leicht"/>
              </a:rPr>
              <a:t>*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6A7CF6-72B3-47AB-FE35-EA6CB0C23BAE}"/>
              </a:ext>
            </a:extLst>
          </p:cNvPr>
          <p:cNvSpPr/>
          <p:nvPr/>
        </p:nvSpPr>
        <p:spPr>
          <a:xfrm>
            <a:off x="665584" y="1841581"/>
            <a:ext cx="354563" cy="354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mare Walter Neue" panose="020B0503040202060203" pitchFamily="34" charset="77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CB7356-FB12-C175-2F45-D5E5FF3C59FB}"/>
              </a:ext>
            </a:extLst>
          </p:cNvPr>
          <p:cNvSpPr/>
          <p:nvPr/>
        </p:nvSpPr>
        <p:spPr>
          <a:xfrm>
            <a:off x="2545700" y="1841581"/>
            <a:ext cx="354563" cy="354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mare Walter Neue Halbfett" panose="020B0503040202060203" pitchFamily="34" charset="77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826730-17EA-05A2-FB9A-E974962D2E04}"/>
              </a:ext>
            </a:extLst>
          </p:cNvPr>
          <p:cNvSpPr/>
          <p:nvPr/>
        </p:nvSpPr>
        <p:spPr>
          <a:xfrm>
            <a:off x="4425820" y="1841581"/>
            <a:ext cx="354563" cy="354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mare Walter Neue Halbfett" panose="020B0503040202060203" pitchFamily="34" charset="77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8168A2-03E0-6535-FD89-99C95D8C1D35}"/>
              </a:ext>
            </a:extLst>
          </p:cNvPr>
          <p:cNvSpPr/>
          <p:nvPr/>
        </p:nvSpPr>
        <p:spPr>
          <a:xfrm>
            <a:off x="6305936" y="1841581"/>
            <a:ext cx="354563" cy="354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mare Walter Neue Halbfett" panose="020B0503040202060203" pitchFamily="34" charset="77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FA8AD9-56B4-78B1-8C09-5BF7FB4E52D5}"/>
              </a:ext>
            </a:extLst>
          </p:cNvPr>
          <p:cNvSpPr/>
          <p:nvPr/>
        </p:nvSpPr>
        <p:spPr>
          <a:xfrm>
            <a:off x="8178284" y="1841581"/>
            <a:ext cx="354563" cy="354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mare Walter Neue Halbfett" panose="020B0503040202060203" pitchFamily="34" charset="77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38665A-F71B-5291-A431-7D62BF4BF867}"/>
              </a:ext>
            </a:extLst>
          </p:cNvPr>
          <p:cNvSpPr/>
          <p:nvPr/>
        </p:nvSpPr>
        <p:spPr>
          <a:xfrm>
            <a:off x="10058400" y="1841581"/>
            <a:ext cx="354563" cy="354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mare Walter Neue Halbfett" panose="020B0503040202060203" pitchFamily="34" charset="77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3D292-1654-43F8-2397-0792B0CCDA54}"/>
              </a:ext>
            </a:extLst>
          </p:cNvPr>
          <p:cNvSpPr txBox="1"/>
          <p:nvPr/>
        </p:nvSpPr>
        <p:spPr>
          <a:xfrm>
            <a:off x="342330" y="839409"/>
            <a:ext cx="1098928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La (Neu)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va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diferencia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está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en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los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números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: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ingredientes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respaldados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</a:t>
            </a:r>
            <a:r>
              <a:rPr lang="en-US" sz="2000" i="1" dirty="0" err="1">
                <a:solidFill>
                  <a:schemeClr val="accent3"/>
                </a:solidFill>
                <a:latin typeface="Recife Text Book"/>
              </a:rPr>
              <a:t>por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 un total de:</a:t>
            </a:r>
            <a:br>
              <a:rPr lang="en-US" sz="2000" i="1" dirty="0">
                <a:latin typeface="Recife Text Book"/>
              </a:rPr>
            </a:b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25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estudios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clínicos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nutricionales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  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|   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6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beneficios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|   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1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fórmula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E161D-537D-5E97-F9ED-EA8399F264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" r="70621" b="-251133"/>
          <a:stretch>
            <a:fillRect/>
          </a:stretch>
        </p:blipFill>
        <p:spPr>
          <a:xfrm>
            <a:off x="297874" y="6454364"/>
            <a:ext cx="989506" cy="5487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A8567D-B8AD-8BC0-A603-5915735FF687}"/>
              </a:ext>
            </a:extLst>
          </p:cNvPr>
          <p:cNvSpPr txBox="1"/>
          <p:nvPr/>
        </p:nvSpPr>
        <p:spPr>
          <a:xfrm>
            <a:off x="1338314" y="6401628"/>
            <a:ext cx="10555812" cy="215444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latin typeface="Amare Walter Neue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15478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9646E-E092-8D5A-A20B-AFFAE82F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F79B9-8F0E-74AB-5DB8-F5276264F5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15657" r="4375" b="36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4738810-5ED3-75C6-E5EE-478DDF5E343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2008" y="535940"/>
            <a:ext cx="11565599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  <a:latin typeface="Amare Walter Neue Leicht"/>
              </a:rPr>
              <a:t>ADEMÁS, </a:t>
            </a:r>
            <a:r>
              <a:rPr lang="en-US" dirty="0" err="1">
                <a:solidFill>
                  <a:schemeClr val="accent3"/>
                </a:solidFill>
                <a:latin typeface="Amare Walter Neue Leicht"/>
              </a:rPr>
              <a:t>beneficios</a:t>
            </a:r>
            <a:r>
              <a:rPr lang="en-US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mare Walter Neue Leicht"/>
              </a:rPr>
              <a:t>adicionales</a:t>
            </a:r>
            <a:r>
              <a:rPr lang="en-US" dirty="0">
                <a:solidFill>
                  <a:schemeClr val="accent3"/>
                </a:solidFill>
                <a:latin typeface="Amare Walter Neue Leicht"/>
              </a:rPr>
              <a:t> de…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3B21D-CF3D-269C-E75D-926136C259DA}"/>
              </a:ext>
            </a:extLst>
          </p:cNvPr>
          <p:cNvSpPr txBox="1"/>
          <p:nvPr/>
        </p:nvSpPr>
        <p:spPr>
          <a:xfrm>
            <a:off x="345057" y="1027981"/>
            <a:ext cx="6622952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600" dirty="0">
                <a:latin typeface="Amare Walter Neue Halbfett"/>
                <a:ea typeface="Segoe UI"/>
                <a:cs typeface="Segoe UI"/>
              </a:rPr>
              <a:t>​</a:t>
            </a:r>
          </a:p>
          <a:p>
            <a:r>
              <a:rPr lang="en-US" sz="2000" baseline="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Resveratrol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una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fuente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de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antioxidantes</a:t>
            </a:r>
            <a:r>
              <a:rPr lang="en-US" sz="2000" baseline="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*</a:t>
            </a:r>
            <a:endParaRPr lang="en-US" sz="2000" dirty="0">
              <a:solidFill>
                <a:srgbClr val="5F2756"/>
              </a:solidFill>
              <a:latin typeface="Amare Walter Neue Mager"/>
              <a:ea typeface="Segoe UI"/>
              <a:cs typeface="Segoe UI"/>
            </a:endParaRPr>
          </a:p>
          <a:p>
            <a:pPr rtl="0"/>
            <a:r>
              <a:rPr lang="en-US" sz="1600" dirty="0">
                <a:latin typeface="Amare Walter Neue Halbfett"/>
                <a:ea typeface="Segoe UI"/>
                <a:cs typeface="Segoe UI"/>
              </a:rPr>
              <a:t>​</a:t>
            </a:r>
          </a:p>
          <a:p>
            <a:r>
              <a:rPr lang="en-US" sz="2000" dirty="0" err="1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Biotina</a:t>
            </a:r>
            <a:r>
              <a:rPr lang="en-US" sz="2000" baseline="0" dirty="0">
                <a:solidFill>
                  <a:srgbClr val="BD5FAE"/>
                </a:solidFill>
                <a:latin typeface="Amare Walter Neue Leicht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apoya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salud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del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cabello</a:t>
            </a:r>
            <a:r>
              <a:rPr lang="en-US" sz="2000" baseline="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, 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piel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y las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uñas</a:t>
            </a:r>
            <a:r>
              <a:rPr lang="en-US" sz="2000" baseline="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*</a:t>
            </a:r>
            <a:endParaRPr lang="en-US" sz="2000" dirty="0">
              <a:solidFill>
                <a:srgbClr val="5F2756"/>
              </a:solidFill>
              <a:latin typeface="Amare Walter Neue Mager"/>
              <a:ea typeface="Segoe UI"/>
              <a:cs typeface="Segoe UI"/>
            </a:endParaRPr>
          </a:p>
          <a:p>
            <a:pPr rtl="0"/>
            <a:r>
              <a:rPr lang="en-US" sz="1600" dirty="0">
                <a:latin typeface="Amare Walter Neue Halbfett"/>
                <a:ea typeface="Segoe UI"/>
                <a:cs typeface="Segoe UI"/>
              </a:rPr>
              <a:t>​</a:t>
            </a:r>
          </a:p>
          <a:p>
            <a:r>
              <a:rPr lang="en-US" sz="2000" dirty="0" err="1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Vitamina</a:t>
            </a:r>
            <a:r>
              <a:rPr lang="en-US" sz="2000" baseline="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 </a:t>
            </a:r>
            <a:r>
              <a:rPr lang="en-US" sz="200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C</a:t>
            </a:r>
            <a:r>
              <a:rPr lang="en-US" sz="2000" dirty="0">
                <a:solidFill>
                  <a:srgbClr val="BD5FAE"/>
                </a:solidFill>
                <a:latin typeface="Amare Walter Neue Leicht"/>
                <a:ea typeface="Segoe UI"/>
                <a:cs typeface="Segoe UI"/>
              </a:rPr>
              <a:t> 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participa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en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 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formación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 de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colágeno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, </a:t>
            </a:r>
            <a:b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</a:b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un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componente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 clave de 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estructura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 y 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salud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ósea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cs typeface="Segoe UI"/>
              </a:rPr>
              <a:t>*</a:t>
            </a:r>
          </a:p>
          <a:p>
            <a:pPr rtl="0"/>
            <a:r>
              <a:rPr lang="en-US" sz="1600" dirty="0">
                <a:latin typeface="Amare Walter Neue Leicht Kursiv"/>
                <a:ea typeface="Segoe UI"/>
                <a:cs typeface="Segoe UI"/>
              </a:rPr>
              <a:t>​</a:t>
            </a:r>
          </a:p>
          <a:p>
            <a:r>
              <a:rPr lang="en-US" sz="2000" dirty="0" err="1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Vitamina</a:t>
            </a:r>
            <a:r>
              <a:rPr lang="en-US" sz="200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 </a:t>
            </a:r>
            <a:r>
              <a:rPr lang="en-US" sz="2000" baseline="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B12</a:t>
            </a:r>
            <a:r>
              <a:rPr lang="en-US" sz="200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Metilada</a:t>
            </a:r>
            <a:r>
              <a:rPr lang="en-US" sz="2000" baseline="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cs typeface="Segoe UI"/>
              </a:rPr>
              <a:t>poya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producción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b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</a:b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de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energía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saludable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y 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energía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celular</a:t>
            </a:r>
            <a:r>
              <a:rPr lang="en-US" sz="2000" baseline="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*</a:t>
            </a:r>
            <a:endParaRPr lang="en-US" sz="2000" dirty="0">
              <a:solidFill>
                <a:srgbClr val="5F2756"/>
              </a:solidFill>
              <a:latin typeface="Amare Walter Neue Mager"/>
              <a:ea typeface="Segoe UI"/>
              <a:cs typeface="Segoe UI"/>
            </a:endParaRPr>
          </a:p>
          <a:p>
            <a:pPr rtl="0"/>
            <a:r>
              <a:rPr lang="en-US" sz="1600" dirty="0">
                <a:latin typeface="Amare Walter Neue Leicht Kursiv"/>
                <a:ea typeface="Segoe UI"/>
                <a:cs typeface="Segoe UI"/>
              </a:rPr>
              <a:t>​</a:t>
            </a:r>
          </a:p>
          <a:p>
            <a:r>
              <a:rPr lang="en-US" sz="2000" baseline="0" dirty="0">
                <a:solidFill>
                  <a:srgbClr val="BD5FAE"/>
                </a:solidFill>
                <a:latin typeface="Amare Walter Neue Mittel"/>
                <a:ea typeface="Segoe UI"/>
                <a:cs typeface="Segoe UI"/>
              </a:rPr>
              <a:t>L-Dopa</a:t>
            </a:r>
            <a:r>
              <a:rPr lang="en-US" sz="1600" b="1" baseline="0" dirty="0">
                <a:solidFill>
                  <a:srgbClr val="5F2756"/>
                </a:solidFill>
                <a:latin typeface="Amare Walter Neue Mittel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derivada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del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extracto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de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mucuna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b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</a:b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(frijol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terciopelo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),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utilizada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tradicionalmente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en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b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</a:b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la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medicina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ayurvédica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durante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siglos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por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sus </a:t>
            </a:r>
            <a:b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</a:b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beneficios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para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el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dirty="0" err="1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bienestar</a:t>
            </a:r>
            <a:r>
              <a:rPr lang="en-US" sz="200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 </a:t>
            </a:r>
            <a:r>
              <a:rPr lang="en-US" sz="2000" baseline="0" dirty="0">
                <a:solidFill>
                  <a:srgbClr val="5F2756"/>
                </a:solidFill>
                <a:latin typeface="Amare Walter Neue Mager"/>
                <a:ea typeface="Segoe UI"/>
                <a:cs typeface="Segoe UI"/>
              </a:rPr>
              <a:t>mental*</a:t>
            </a:r>
          </a:p>
          <a:p>
            <a:pPr algn="ctr"/>
            <a:endParaRPr lang="en-US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F1052D6-F7D8-4A67-A089-05D2480E844F}"/>
              </a:ext>
            </a:extLst>
          </p:cNvPr>
          <p:cNvSpPr/>
          <p:nvPr/>
        </p:nvSpPr>
        <p:spPr>
          <a:xfrm rot="5400000">
            <a:off x="10321028" y="836412"/>
            <a:ext cx="1273331" cy="1106923"/>
          </a:xfrm>
          <a:prstGeom prst="hexagon">
            <a:avLst>
              <a:gd name="adj" fmla="val 28968"/>
              <a:gd name="vf" fmla="val 115470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D901EAF-72F9-2CD6-D463-46816C9F8386}"/>
              </a:ext>
            </a:extLst>
          </p:cNvPr>
          <p:cNvSpPr/>
          <p:nvPr/>
        </p:nvSpPr>
        <p:spPr>
          <a:xfrm rot="5400000">
            <a:off x="8535771" y="1805241"/>
            <a:ext cx="1273331" cy="1106923"/>
          </a:xfrm>
          <a:prstGeom prst="hexagon">
            <a:avLst>
              <a:gd name="adj" fmla="val 28968"/>
              <a:gd name="vf" fmla="val 115470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81E0324-0812-A39B-83DF-C5B83CC77A91}"/>
              </a:ext>
            </a:extLst>
          </p:cNvPr>
          <p:cNvSpPr/>
          <p:nvPr/>
        </p:nvSpPr>
        <p:spPr>
          <a:xfrm rot="5400000">
            <a:off x="7251257" y="3851755"/>
            <a:ext cx="1273331" cy="1106923"/>
          </a:xfrm>
          <a:prstGeom prst="hexagon">
            <a:avLst>
              <a:gd name="adj" fmla="val 28968"/>
              <a:gd name="vf" fmla="val 115470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F46AF4D-08B3-B3A7-43CB-BF9C17F100EB}"/>
              </a:ext>
            </a:extLst>
          </p:cNvPr>
          <p:cNvSpPr/>
          <p:nvPr/>
        </p:nvSpPr>
        <p:spPr>
          <a:xfrm rot="5400000">
            <a:off x="7893514" y="4853241"/>
            <a:ext cx="1273331" cy="1106923"/>
          </a:xfrm>
          <a:prstGeom prst="hexagon">
            <a:avLst>
              <a:gd name="adj" fmla="val 28968"/>
              <a:gd name="vf" fmla="val 115470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5FA6B05C-40AC-658A-039E-C7563A47D482}"/>
              </a:ext>
            </a:extLst>
          </p:cNvPr>
          <p:cNvSpPr/>
          <p:nvPr/>
        </p:nvSpPr>
        <p:spPr>
          <a:xfrm rot="5400000">
            <a:off x="10876199" y="3851755"/>
            <a:ext cx="1273331" cy="1106923"/>
          </a:xfrm>
          <a:prstGeom prst="hexagon">
            <a:avLst>
              <a:gd name="adj" fmla="val 28968"/>
              <a:gd name="vf" fmla="val 115470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3A853-26F7-8E06-FD08-3E59F05076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2049" b="-104374"/>
          <a:stretch>
            <a:fillRect/>
          </a:stretch>
        </p:blipFill>
        <p:spPr>
          <a:xfrm>
            <a:off x="297874" y="6454363"/>
            <a:ext cx="941380" cy="319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F16C9-AD46-FBBC-0DF3-B6D1A4B77EC5}"/>
              </a:ext>
            </a:extLst>
          </p:cNvPr>
          <p:cNvSpPr txBox="1"/>
          <p:nvPr/>
        </p:nvSpPr>
        <p:spPr>
          <a:xfrm>
            <a:off x="1338314" y="6401628"/>
            <a:ext cx="10555812" cy="215444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latin typeface="Amare Walter Neue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42914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0893E-97F7-862B-1AE6-3B6EEFE4D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C3B404E9-1916-279E-BA1D-0AE92F0C2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319"/>
            <a:ext cx="6356848" cy="67486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29BEBB-C1C8-833A-43E8-FD7B4A58B1F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87A6A-BBE1-6383-FA30-942DC4906AAE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9D49B2-A2D7-9979-7201-E0491F17A89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7506" y="225828"/>
            <a:ext cx="6044171" cy="8636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Impulsado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por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3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fuentes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de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colágeno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: Tipo I, II y III</a:t>
            </a:r>
            <a:endParaRPr lang="en-US" dirty="0">
              <a:solidFill>
                <a:schemeClr val="accent3"/>
              </a:solidFill>
              <a:latin typeface="Amare Walter Neue Leic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ED7E1-AA17-8070-6FE2-FF98F990FFD4}"/>
              </a:ext>
            </a:extLst>
          </p:cNvPr>
          <p:cNvSpPr txBox="1"/>
          <p:nvPr/>
        </p:nvSpPr>
        <p:spPr>
          <a:xfrm>
            <a:off x="374531" y="1425754"/>
            <a:ext cx="5721470" cy="52783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La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mezcla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patentada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Amare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NeuCollagen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™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combina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tres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fuentes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complementarias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cada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seleccionada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por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su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estructura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única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su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función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específica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.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Todas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las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fuentes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provienen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materiales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responsablemente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reutilizados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(upcycled) y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están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libres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vasos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sanguíneos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sistema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linfático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tejido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nervioso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endParaRPr lang="en-US" sz="1400" b="1" dirty="0">
              <a:solidFill>
                <a:schemeClr val="accent3"/>
              </a:solidFill>
              <a:latin typeface="Amare Walter Neue Leicht"/>
              <a:ea typeface="+mn-lt"/>
              <a:cs typeface="+mn-lt"/>
            </a:endParaRPr>
          </a:p>
          <a:p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Pollo | </a:t>
            </a:r>
            <a:r>
              <a:rPr lang="en-US" sz="1400" b="1" i="1" dirty="0" err="1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Collavant</a:t>
            </a:r>
            <a:r>
              <a:rPr lang="en-US" sz="1400" b="1" i="1" baseline="30000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®</a:t>
            </a:r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 n2 </a:t>
            </a:r>
            <a:r>
              <a:rPr lang="en-US" sz="14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(</a:t>
            </a:r>
            <a:r>
              <a:rPr lang="en-US" sz="1400" dirty="0" err="1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 Tipo II)</a:t>
            </a:r>
            <a:br>
              <a:rPr lang="en-US" sz="1400" dirty="0">
                <a:latin typeface="Amare Walter Neue Leicht"/>
                <a:ea typeface="+mn-lt"/>
                <a:cs typeface="+mn-lt"/>
              </a:rPr>
            </a:b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nativo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(no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desnaturalizado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)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derivado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del </a:t>
            </a:r>
            <a:r>
              <a:rPr lang="en-US" sz="1600" dirty="0" err="1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esternón</a:t>
            </a:r>
            <a:r>
              <a:rPr lang="en-US" sz="16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po</a:t>
            </a:r>
            <a:r>
              <a:rPr lang="en-US" sz="16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llo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reconocido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por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cuerpo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través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un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mecanismo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acción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mediado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por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sistema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inmunológico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actúa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mediante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eje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intestino-cerebro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para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ayudar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inhibir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degradación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del colágeno.*</a:t>
            </a:r>
          </a:p>
          <a:p>
            <a:endParaRPr lang="en-US" sz="1400" dirty="0">
              <a:solidFill>
                <a:schemeClr val="accent3"/>
              </a:solidFill>
              <a:latin typeface="Amare Walter Neue Leicht"/>
              <a:ea typeface="+mn-lt"/>
              <a:cs typeface="+mn-lt"/>
            </a:endParaRPr>
          </a:p>
          <a:p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Marino | GPX-4™ </a:t>
            </a:r>
            <a:r>
              <a:rPr lang="en-US" sz="14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(</a:t>
            </a:r>
            <a:r>
              <a:rPr lang="en-US" sz="1400" dirty="0" err="1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 Tipo I )</a:t>
            </a:r>
            <a:br>
              <a:rPr lang="en-US" sz="1400" dirty="0">
                <a:latin typeface="Amare Walter Neue" panose="020B0503040202060203" pitchFamily="34" charset="77"/>
                <a:ea typeface="+mn-lt"/>
                <a:cs typeface="+mn-lt"/>
              </a:rPr>
            </a:b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Tripéptidos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bajo peso molecular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derivados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la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piel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pescado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diseñados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para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rápida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absorción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y para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apoyar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producción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natural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del cuerpo.*</a:t>
            </a:r>
          </a:p>
          <a:p>
            <a:endParaRPr lang="en-US" sz="1400" dirty="0">
              <a:solidFill>
                <a:schemeClr val="accent3"/>
              </a:solidFill>
              <a:latin typeface="Amare Walter Neue Leicht"/>
              <a:ea typeface="+mn-lt"/>
              <a:cs typeface="+mn-lt"/>
            </a:endParaRPr>
          </a:p>
          <a:p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Bovino | </a:t>
            </a:r>
            <a:r>
              <a:rPr lang="en-US" sz="1400" b="1" i="1" dirty="0" err="1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Péptidos</a:t>
            </a:r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 de </a:t>
            </a:r>
            <a:r>
              <a:rPr lang="en-US" sz="1400" b="1" i="1" dirty="0" err="1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Colágeno</a:t>
            </a:r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 </a:t>
            </a:r>
            <a:r>
              <a:rPr lang="en-US" sz="1400" b="1" i="1" dirty="0" err="1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Bioactivos</a:t>
            </a:r>
            <a:r>
              <a:rPr lang="en-US" sz="1400" b="1" i="1" dirty="0">
                <a:solidFill>
                  <a:schemeClr val="accent3"/>
                </a:solidFill>
                <a:latin typeface="Amare Walter Neue Halbfett Kurs" panose="020B0503040202060203" pitchFamily="34" charset="77"/>
                <a:ea typeface="+mn-lt"/>
                <a:cs typeface="+mn-lt"/>
              </a:rPr>
              <a:t> </a:t>
            </a:r>
            <a:r>
              <a:rPr lang="en-US" sz="14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(</a:t>
            </a:r>
            <a:r>
              <a:rPr lang="en-US" sz="1400" dirty="0" err="1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" panose="020B0503040202060203" pitchFamily="34" charset="77"/>
                <a:ea typeface="+mn-lt"/>
                <a:cs typeface="+mn-lt"/>
              </a:rPr>
              <a:t> Tipo I y III)</a:t>
            </a:r>
            <a:br>
              <a:rPr lang="en-US" sz="1400" dirty="0">
                <a:latin typeface="Amare Walter Neue Leicht"/>
                <a:ea typeface="+mn-lt"/>
                <a:cs typeface="+mn-lt"/>
              </a:rPr>
            </a:b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Péptidos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bioactivos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hidrolizados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provenientes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ganado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alimentado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con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pasto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criados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pastoreo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apoyan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salud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del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cabello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, la </a:t>
            </a:r>
            <a:r>
              <a:rPr lang="en-US" sz="1400" dirty="0" err="1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piel</a:t>
            </a:r>
            <a:r>
              <a:rPr lang="en-US" sz="1400" dirty="0">
                <a:solidFill>
                  <a:schemeClr val="accent3"/>
                </a:solidFill>
                <a:latin typeface="Amare Walter Neue Leicht"/>
                <a:ea typeface="+mn-lt"/>
                <a:cs typeface="+mn-lt"/>
              </a:rPr>
              <a:t> y las uñas.*</a:t>
            </a:r>
          </a:p>
          <a:p>
            <a:endParaRPr lang="en-US" sz="1400" dirty="0">
              <a:solidFill>
                <a:schemeClr val="accent3"/>
              </a:solidFill>
              <a:ea typeface="+mn-lt"/>
              <a:cs typeface="+mn-lt"/>
            </a:endParaRPr>
          </a:p>
          <a:p>
            <a:endParaRPr lang="en-US" sz="1400" dirty="0">
              <a:solidFill>
                <a:schemeClr val="accent3"/>
              </a:solidFill>
              <a:ea typeface="+mn-lt"/>
              <a:cs typeface="+mn-lt"/>
            </a:endParaRPr>
          </a:p>
          <a:p>
            <a:endParaRPr lang="en-US" sz="1100" dirty="0">
              <a:solidFill>
                <a:srgbClr val="1C1D20"/>
              </a:solidFill>
              <a:cs typeface="Arial"/>
            </a:endParaRPr>
          </a:p>
        </p:txBody>
      </p:sp>
      <p:pic>
        <p:nvPicPr>
          <p:cNvPr id="5" name="Picture 4" descr="A dna strand with white dots&#10;&#10;AI-generated content may be incorrect.">
            <a:extLst>
              <a:ext uri="{FF2B5EF4-FFF2-40B4-BE49-F238E27FC236}">
                <a16:creationId xmlns:a16="http://schemas.microsoft.com/office/drawing/2014/main" id="{13C91E70-58DE-5F1B-41BE-35B269007A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4705" t="981" r="20473" b="32727"/>
          <a:stretch>
            <a:fillRect/>
          </a:stretch>
        </p:blipFill>
        <p:spPr>
          <a:xfrm rot="5400000">
            <a:off x="5896747" y="568080"/>
            <a:ext cx="6755354" cy="5835152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E9870-7D72-4846-6136-FE0FCF6FF5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2049" b="-104374"/>
          <a:stretch>
            <a:fillRect/>
          </a:stretch>
        </p:blipFill>
        <p:spPr>
          <a:xfrm>
            <a:off x="297874" y="6454363"/>
            <a:ext cx="941380" cy="3194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58AA65-B9B1-4FCB-B948-DF3E46604AF9}"/>
              </a:ext>
            </a:extLst>
          </p:cNvPr>
          <p:cNvSpPr txBox="1"/>
          <p:nvPr/>
        </p:nvSpPr>
        <p:spPr>
          <a:xfrm>
            <a:off x="6572019" y="6316838"/>
            <a:ext cx="5760385" cy="338554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en-US" sz="800" dirty="0">
              <a:solidFill>
                <a:schemeClr val="accent3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40994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D9F7D-1C8F-8340-C12D-577CE9AED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C36F7-B684-FC52-675A-59E894B5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46" t="55624" r="24206" b="86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AB5B8D-CB80-6F74-5F1D-52FE1020578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88817" y="2050472"/>
            <a:ext cx="11014365" cy="2736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Líquido vs. Polvo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B510F-78C2-B8EE-D87E-2B5FD5795B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r="71692" b="-88977"/>
          <a:stretch>
            <a:fillRect/>
          </a:stretch>
        </p:blipFill>
        <p:spPr>
          <a:xfrm>
            <a:off x="297873" y="6454364"/>
            <a:ext cx="953411" cy="2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DDC3-9B6B-05BA-B04E-0DF14BE9A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6CBB6-6467-1E7C-123B-1B6BA2A0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3" t="37507" r="37870" b="1369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9F3C1C-5B25-1D36-602D-E054D617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396"/>
          <a:stretch>
            <a:fillRect/>
          </a:stretch>
        </p:blipFill>
        <p:spPr>
          <a:xfrm>
            <a:off x="28292730" y="4619466"/>
            <a:ext cx="4222805" cy="1288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F20262-3DAF-7799-9133-FDF37D3BE3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957" r="-532"/>
          <a:stretch>
            <a:fillRect/>
          </a:stretch>
        </p:blipFill>
        <p:spPr>
          <a:xfrm>
            <a:off x="35902791" y="4619466"/>
            <a:ext cx="1410031" cy="12883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3BAFF1-D5C3-67B5-95B6-370719C235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038" r="2687"/>
          <a:stretch>
            <a:fillRect/>
          </a:stretch>
        </p:blipFill>
        <p:spPr>
          <a:xfrm>
            <a:off x="25780780" y="4619466"/>
            <a:ext cx="2528516" cy="1288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9BBBC6-9087-22D9-1A9E-6C41730719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855" r="1580"/>
          <a:stretch>
            <a:fillRect/>
          </a:stretch>
        </p:blipFill>
        <p:spPr>
          <a:xfrm>
            <a:off x="25089016" y="4627417"/>
            <a:ext cx="691763" cy="128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E1E945-3CE6-A479-1664-822BD03AA220}"/>
              </a:ext>
            </a:extLst>
          </p:cNvPr>
          <p:cNvSpPr/>
          <p:nvPr/>
        </p:nvSpPr>
        <p:spPr>
          <a:xfrm>
            <a:off x="-1" y="-7046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chemeClr val="accent3">
                  <a:lumMod val="40000"/>
                  <a:lumOff val="60000"/>
                  <a:alpha val="39807"/>
                </a:schemeClr>
              </a:gs>
              <a:gs pos="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81;p17">
            <a:extLst>
              <a:ext uri="{FF2B5EF4-FFF2-40B4-BE49-F238E27FC236}">
                <a16:creationId xmlns:a16="http://schemas.microsoft.com/office/drawing/2014/main" id="{1EF7ECDB-3614-CA5B-2F30-D2CE846A4179}"/>
              </a:ext>
            </a:extLst>
          </p:cNvPr>
          <p:cNvSpPr txBox="1">
            <a:spLocks/>
          </p:cNvSpPr>
          <p:nvPr/>
        </p:nvSpPr>
        <p:spPr>
          <a:xfrm>
            <a:off x="297069" y="2172887"/>
            <a:ext cx="6113109" cy="32474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ts val="10800"/>
              </a:lnSpc>
              <a:buSzPts val="990"/>
            </a:pPr>
            <a:r>
              <a:rPr lang="en-US" sz="6000" b="1" dirty="0">
                <a:solidFill>
                  <a:schemeClr val="bg1"/>
                </a:solidFill>
                <a:latin typeface="Amare Walter Neue Halbfett"/>
                <a:ea typeface="Playfair Display"/>
                <a:cs typeface="Playfair Display"/>
                <a:sym typeface="Playfair Display"/>
              </a:rPr>
              <a:t>Amare</a:t>
            </a:r>
            <a:br>
              <a:rPr lang="en-US" sz="6000" b="1" dirty="0">
                <a:solidFill>
                  <a:schemeClr val="bg1"/>
                </a:solidFill>
                <a:latin typeface="Amare Walter Neue Halbfett"/>
                <a:ea typeface="Playfair Display"/>
                <a:cs typeface="Playfair Display"/>
                <a:sym typeface="Playfair Display"/>
              </a:rPr>
            </a:br>
            <a:r>
              <a:rPr lang="en-US" sz="6000" b="1" dirty="0">
                <a:solidFill>
                  <a:schemeClr val="bg1"/>
                </a:solidFill>
                <a:latin typeface="Amare Walter Neue Halbfett"/>
                <a:ea typeface="Playfair Display"/>
                <a:cs typeface="Playfair Display"/>
                <a:sym typeface="Playfair Display"/>
              </a:rPr>
              <a:t>(Neu)Collagen</a:t>
            </a:r>
            <a:endParaRPr lang="en-US" sz="6000" dirty="0">
              <a:solidFill>
                <a:schemeClr val="bg1"/>
              </a:solidFill>
              <a:latin typeface="Amare Walter Neue" panose="020B0503040202060203" pitchFamily="34" charset="77"/>
              <a:ea typeface="Playfair Display"/>
              <a:cs typeface="Playfair Displ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31E48-CAC2-41FE-3468-B55DE8DCA1B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 contrast="100000"/>
          </a:blip>
          <a:srcRect r="71514" b="-153756"/>
          <a:stretch>
            <a:fillRect/>
          </a:stretch>
        </p:blipFill>
        <p:spPr>
          <a:xfrm>
            <a:off x="297873" y="6454364"/>
            <a:ext cx="959427" cy="3965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F3B6B-1D5A-EE65-DCB4-2B549D5A2AD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7068" y="3421954"/>
            <a:ext cx="4707407" cy="3587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Recife Text"/>
              </a:rPr>
              <a:t>La Empresa del </a:t>
            </a:r>
            <a:r>
              <a:rPr lang="en-US" sz="1800" i="1" dirty="0" err="1">
                <a:solidFill>
                  <a:schemeClr val="bg1"/>
                </a:solidFill>
                <a:latin typeface="Recife Text"/>
              </a:rPr>
              <a:t>Bienestar</a:t>
            </a:r>
            <a:r>
              <a:rPr lang="en-US" sz="1800" i="1" dirty="0">
                <a:solidFill>
                  <a:schemeClr val="bg1"/>
                </a:solidFill>
                <a:latin typeface="Recife Text"/>
              </a:rPr>
              <a:t> Mental </a:t>
            </a:r>
            <a:r>
              <a:rPr lang="en-US" sz="1800" dirty="0" err="1">
                <a:solidFill>
                  <a:schemeClr val="bg1"/>
                </a:solidFill>
                <a:latin typeface="Recife Text"/>
              </a:rPr>
              <a:t>reinventa</a:t>
            </a:r>
            <a:r>
              <a:rPr lang="en-US" sz="1800" dirty="0">
                <a:solidFill>
                  <a:schemeClr val="bg1"/>
                </a:solidFill>
                <a:latin typeface="Recife Text"/>
              </a:rPr>
              <a:t> </a:t>
            </a:r>
            <a:r>
              <a:rPr lang="en-US" sz="1800" dirty="0" err="1">
                <a:solidFill>
                  <a:schemeClr val="bg1"/>
                </a:solidFill>
                <a:latin typeface="Recife Text"/>
              </a:rPr>
              <a:t>el</a:t>
            </a:r>
            <a:r>
              <a:rPr lang="en-US" sz="1800" dirty="0">
                <a:solidFill>
                  <a:schemeClr val="bg1"/>
                </a:solidFill>
                <a:latin typeface="Recife Tex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ecife Text"/>
              </a:rPr>
              <a:t>colageno</a:t>
            </a:r>
            <a:r>
              <a:rPr lang="en-US" sz="1800" dirty="0">
                <a:solidFill>
                  <a:schemeClr val="bg1"/>
                </a:solidFill>
                <a:latin typeface="Recife Text"/>
              </a:rPr>
              <a:t> con</a:t>
            </a:r>
            <a:endParaRPr lang="en-US" sz="1800" dirty="0">
              <a:solidFill>
                <a:schemeClr val="bg1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232295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87D60-260A-6F3E-0E4E-71ED1636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9366B829-C9B5-A0B0-5A17-1F3A915A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9327"/>
            <a:ext cx="9069736" cy="67486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16FD51-9249-3328-F381-36DE5559B13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A855B2-8A80-E1D4-87C3-82417A70168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07311" y="1217541"/>
            <a:ext cx="8409354" cy="334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efectividad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determinada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absorción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formulación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no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líquido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polvo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Después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consumo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descompone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aminoácidos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pequeños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péptidos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 El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cuerpo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 distingue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hidratado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antes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envasado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mezcla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agua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momento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consumirlo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accent3"/>
                </a:solidFill>
              </a:rPr>
              <a:t>La </a:t>
            </a:r>
            <a:r>
              <a:rPr lang="en-US" sz="1400" dirty="0" err="1">
                <a:solidFill>
                  <a:schemeClr val="accent3"/>
                </a:solidFill>
              </a:rPr>
              <a:t>mayoría</a:t>
            </a:r>
            <a:r>
              <a:rPr lang="en-US" sz="1400" dirty="0">
                <a:solidFill>
                  <a:schemeClr val="accent3"/>
                </a:solidFill>
              </a:rPr>
              <a:t> de </a:t>
            </a:r>
            <a:r>
              <a:rPr lang="en-US" sz="1400" dirty="0" err="1">
                <a:solidFill>
                  <a:schemeClr val="accent3"/>
                </a:solidFill>
              </a:rPr>
              <a:t>los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colágenos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líquidos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comienzan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como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polvos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err="1">
                <a:solidFill>
                  <a:schemeClr val="accent3"/>
                </a:solidFill>
              </a:rPr>
              <a:t>que</a:t>
            </a:r>
            <a:r>
              <a:rPr lang="en-US" sz="1400" dirty="0">
                <a:solidFill>
                  <a:schemeClr val="accent3"/>
                </a:solidFill>
              </a:rPr>
              <a:t> se </a:t>
            </a:r>
            <a:r>
              <a:rPr lang="en-US" sz="1400" dirty="0" err="1">
                <a:solidFill>
                  <a:schemeClr val="accent3"/>
                </a:solidFill>
              </a:rPr>
              <a:t>hidratan</a:t>
            </a:r>
            <a:r>
              <a:rPr lang="en-US" sz="1400" dirty="0">
                <a:solidFill>
                  <a:schemeClr val="accent3"/>
                </a:solidFill>
              </a:rPr>
              <a:t> con </a:t>
            </a:r>
            <a:r>
              <a:rPr lang="en-US" sz="1400" dirty="0" err="1">
                <a:solidFill>
                  <a:schemeClr val="accent3"/>
                </a:solidFill>
              </a:rPr>
              <a:t>agua</a:t>
            </a:r>
            <a:r>
              <a:rPr lang="en-US" sz="1400" dirty="0">
                <a:solidFill>
                  <a:schemeClr val="accent3"/>
                </a:solidFill>
              </a:rPr>
              <a:t> antes </a:t>
            </a:r>
            <a:br>
              <a:rPr lang="en-US" sz="1400" dirty="0">
                <a:solidFill>
                  <a:schemeClr val="accent3"/>
                </a:solidFill>
              </a:rPr>
            </a:br>
            <a:r>
              <a:rPr lang="en-US" sz="1400" dirty="0">
                <a:solidFill>
                  <a:schemeClr val="accent3"/>
                </a:solidFill>
              </a:rPr>
              <a:t>de ser </a:t>
            </a:r>
            <a:r>
              <a:rPr lang="en-US" sz="1400" dirty="0" err="1">
                <a:solidFill>
                  <a:schemeClr val="accent3"/>
                </a:solidFill>
              </a:rPr>
              <a:t>enviados</a:t>
            </a:r>
            <a:r>
              <a:rPr lang="en-US" sz="1400" dirty="0">
                <a:solidFill>
                  <a:schemeClr val="accent3"/>
                </a:solidFill>
              </a:rPr>
              <a:t> al </a:t>
            </a:r>
            <a:r>
              <a:rPr lang="en-US" sz="1400" dirty="0" err="1">
                <a:solidFill>
                  <a:schemeClr val="accent3"/>
                </a:solidFill>
              </a:rPr>
              <a:t>consumidor</a:t>
            </a:r>
            <a:r>
              <a:rPr lang="en-US" sz="1400" dirty="0">
                <a:solidFill>
                  <a:schemeClr val="accent3"/>
                </a:solidFill>
              </a:rPr>
              <a:t> final.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Los stick packs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polvo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ofrecen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todas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ventajas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un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líquido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sin las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limitaciones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vida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útil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estabilidad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impacto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ambiental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asociado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transporte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dirty="0">
              <a:solidFill>
                <a:schemeClr val="accent3"/>
              </a:solidFill>
            </a:endParaRPr>
          </a:p>
          <a:p>
            <a:pPr marL="172720" indent="-172720">
              <a:lnSpc>
                <a:spcPct val="100000"/>
              </a:lnSpc>
              <a:buFont typeface="Wingdings"/>
              <a:buChar char="ü"/>
            </a:pPr>
            <a:endParaRPr lang="en-US" sz="1100" b="1" dirty="0">
              <a:solidFill>
                <a:schemeClr val="accent3"/>
              </a:solidFill>
              <a:latin typeface="Amare Walter Neue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100" b="1" dirty="0">
              <a:solidFill>
                <a:schemeClr val="accent3"/>
              </a:solidFill>
              <a:latin typeface="Amare Walter Neue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05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2A43F96-6484-10F0-8C71-BA956B7CCAA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4516" y="230644"/>
            <a:ext cx="8850768" cy="909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Los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Colágenos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Líquidos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No Son</a:t>
            </a:r>
            <a:br>
              <a:rPr lang="en-US" sz="3200" dirty="0">
                <a:solidFill>
                  <a:schemeClr val="accent3"/>
                </a:solidFill>
                <a:latin typeface="Amare Walter Neue Leicht"/>
              </a:rPr>
            </a:b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Científicamente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Mejores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5" name="Picture 4" descr="A close up of a liquid&#10;&#10;AI-generated content may be incorrect.">
            <a:extLst>
              <a:ext uri="{FF2B5EF4-FFF2-40B4-BE49-F238E27FC236}">
                <a16:creationId xmlns:a16="http://schemas.microsoft.com/office/drawing/2014/main" id="{6E1E2DBC-6E3C-F301-51CC-6342EA12BB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25" t="-792" r="57143" b="47757"/>
          <a:stretch>
            <a:fillRect/>
          </a:stretch>
        </p:blipFill>
        <p:spPr>
          <a:xfrm flipH="1">
            <a:off x="9080500" y="54430"/>
            <a:ext cx="3102068" cy="3642714"/>
          </a:xfrm>
          <a:prstGeom prst="rect">
            <a:avLst/>
          </a:prstGeom>
        </p:spPr>
      </p:pic>
      <p:pic>
        <p:nvPicPr>
          <p:cNvPr id="7" name="Picture 6" descr="A close-up of a white powder&#10;&#10;AI-generated content may be incorrect.">
            <a:extLst>
              <a:ext uri="{FF2B5EF4-FFF2-40B4-BE49-F238E27FC236}">
                <a16:creationId xmlns:a16="http://schemas.microsoft.com/office/drawing/2014/main" id="{EFF2B5BD-D638-25D8-D2C5-FE1F3EB61A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755" t="51221" r="53073" b="-30"/>
          <a:stretch>
            <a:fillRect/>
          </a:stretch>
        </p:blipFill>
        <p:spPr>
          <a:xfrm>
            <a:off x="9079168" y="3519714"/>
            <a:ext cx="3103662" cy="33482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6051B0-2EE2-45EE-0845-D3C3AC82E1CE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B40FB-EEFF-65D9-6A97-4A57DF1707E6}"/>
              </a:ext>
            </a:extLst>
          </p:cNvPr>
          <p:cNvSpPr txBox="1"/>
          <p:nvPr/>
        </p:nvSpPr>
        <p:spPr>
          <a:xfrm>
            <a:off x="4750270" y="3654575"/>
            <a:ext cx="2699808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Amare Walter Neue"/>
                <a:cs typeface="Arial"/>
              </a:rPr>
              <a:t>Mejor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  <a:cs typeface="Arial"/>
              </a:rPr>
              <a:t>integridad</a:t>
            </a:r>
            <a:r>
              <a:rPr lang="en-US" sz="1200" b="1" dirty="0">
                <a:solidFill>
                  <a:schemeClr val="accent3"/>
                </a:solidFill>
                <a:latin typeface="Amare Walter Neue"/>
                <a:cs typeface="Arial"/>
              </a:rPr>
              <a:t> del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  <a:cs typeface="Arial"/>
              </a:rPr>
              <a:t>sabor</a:t>
            </a:r>
            <a:endParaRPr lang="en-US" sz="1200" b="1" dirty="0">
              <a:solidFill>
                <a:schemeClr val="accent3"/>
              </a:solidFill>
              <a:latin typeface="Amare Walter Neue"/>
              <a:cs typeface="Arial"/>
            </a:endParaRPr>
          </a:p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Amare Walter Neue"/>
                <a:cs typeface="Arial"/>
              </a:rPr>
              <a:t>Más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  <a:cs typeface="Arial"/>
              </a:rPr>
              <a:t>práctico</a:t>
            </a:r>
            <a:endParaRPr lang="en-US" dirty="0" err="1">
              <a:solidFill>
                <a:schemeClr val="accent3"/>
              </a:solidFill>
            </a:endParaRPr>
          </a:p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Amare Walter Neue"/>
                <a:cs typeface="Arial"/>
              </a:rPr>
              <a:t>Mejor para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  <a:cs typeface="Arial"/>
              </a:rPr>
              <a:t>el</a:t>
            </a:r>
            <a:r>
              <a:rPr lang="en-US" sz="1200" b="1" dirty="0">
                <a:solidFill>
                  <a:schemeClr val="accent3"/>
                </a:solidFill>
                <a:latin typeface="Amare Walter Neue"/>
                <a:cs typeface="Arial"/>
              </a:rPr>
              <a:t> medio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  <a:cs typeface="Arial"/>
              </a:rPr>
              <a:t>ambiente</a:t>
            </a:r>
            <a:endParaRPr lang="en-US" dirty="0" err="1">
              <a:solidFill>
                <a:schemeClr val="accent3"/>
              </a:solidFill>
            </a:endParaRPr>
          </a:p>
          <a:p>
            <a:pPr marL="172720" indent="-172720" algn="l">
              <a:spcBef>
                <a:spcPts val="1000"/>
              </a:spcBef>
              <a:buFont typeface="Wingdings,Sans-Serif"/>
              <a:buChar char="ü"/>
            </a:pPr>
            <a:endParaRPr lang="en-US" sz="1200" b="1" dirty="0">
              <a:solidFill>
                <a:schemeClr val="accent3"/>
              </a:solidFill>
              <a:latin typeface="Amare Walter Neue"/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415C0-4831-AC42-E0AC-2414970E55BC}"/>
              </a:ext>
            </a:extLst>
          </p:cNvPr>
          <p:cNvSpPr txBox="1"/>
          <p:nvPr/>
        </p:nvSpPr>
        <p:spPr>
          <a:xfrm>
            <a:off x="2219945" y="3625426"/>
            <a:ext cx="2209852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r>
              <a:rPr lang="en-US" sz="1200" b="1" dirty="0" err="1">
                <a:solidFill>
                  <a:schemeClr val="accent3"/>
                </a:solidFill>
                <a:latin typeface="Amare Walter Neue"/>
              </a:rPr>
              <a:t>Absorción</a:t>
            </a:r>
            <a:r>
              <a:rPr lang="en-US" sz="1200" b="1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</a:rPr>
              <a:t>óptima</a:t>
            </a:r>
            <a:endParaRPr lang="en-US" sz="1200" b="1" dirty="0">
              <a:solidFill>
                <a:schemeClr val="accent3"/>
              </a:solidFill>
              <a:latin typeface="Amare Walter Neue"/>
            </a:endParaRPr>
          </a:p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Amare Walter Neue"/>
              </a:rPr>
              <a:t>Mayor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</a:rPr>
              <a:t>estabilidad</a:t>
            </a:r>
            <a:endParaRPr lang="en-US" dirty="0" err="1">
              <a:solidFill>
                <a:schemeClr val="accent3"/>
              </a:solidFill>
            </a:endParaRPr>
          </a:p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r>
              <a:rPr lang="en-US" sz="1200" b="1" dirty="0" err="1">
                <a:solidFill>
                  <a:schemeClr val="accent3"/>
                </a:solidFill>
                <a:latin typeface="Amare Walter Neue"/>
              </a:rPr>
              <a:t>Dosificación</a:t>
            </a:r>
            <a:r>
              <a:rPr lang="en-US" sz="1200" b="1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</a:rPr>
              <a:t>más</a:t>
            </a:r>
            <a:r>
              <a:rPr lang="en-US" sz="1200" b="1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200" b="1" dirty="0" err="1">
                <a:solidFill>
                  <a:schemeClr val="accent3"/>
                </a:solidFill>
                <a:latin typeface="Amare Walter Neue"/>
              </a:rPr>
              <a:t>precisa</a:t>
            </a:r>
            <a:endParaRPr lang="en-US" dirty="0" err="1">
              <a:solidFill>
                <a:schemeClr val="accent3"/>
              </a:solidFill>
            </a:endParaRPr>
          </a:p>
          <a:p>
            <a:pPr marL="172720" indent="-172720">
              <a:spcBef>
                <a:spcPts val="1000"/>
              </a:spcBef>
              <a:buFont typeface="Wingdings,Sans-Serif"/>
              <a:buChar char="ü"/>
            </a:pPr>
            <a:endParaRPr lang="en-US" sz="1200" b="1" dirty="0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05CB8-1164-577A-F0ED-0210E2B3DA0F}"/>
              </a:ext>
            </a:extLst>
          </p:cNvPr>
          <p:cNvSpPr txBox="1"/>
          <p:nvPr/>
        </p:nvSpPr>
        <p:spPr>
          <a:xfrm>
            <a:off x="275287" y="4772863"/>
            <a:ext cx="8341378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Amare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NeuCollagen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™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está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formulado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con base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ciencia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actual del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para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apoyar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absorción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utilización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óptimas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sin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diluciones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aditivos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innecesarios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dirty="0">
              <a:solidFill>
                <a:schemeClr val="accent3"/>
              </a:solidFill>
              <a:cs typeface="Arial"/>
            </a:endParaRPr>
          </a:p>
          <a:p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Con Amare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NeuCollagen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™,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obtienes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ciencia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potencia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frescura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practicidad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de un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polvo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con la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misma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experiencia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“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líquida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”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vez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rgbClr val="5F2756"/>
                </a:solidFill>
                <a:latin typeface="Amare Walter Neue Mager"/>
              </a:rPr>
              <a:t>mezclado</a:t>
            </a:r>
            <a:r>
              <a:rPr lang="en-US" sz="1400" dirty="0">
                <a:solidFill>
                  <a:srgbClr val="5F2756"/>
                </a:solidFill>
                <a:latin typeface="Amare Walter Neue Mager"/>
              </a:rPr>
              <a:t>.</a:t>
            </a:r>
            <a:r>
              <a:rPr lang="en-US" sz="1400" b="1" dirty="0">
                <a:solidFill>
                  <a:srgbClr val="5F2756"/>
                </a:solidFill>
                <a:latin typeface="Amare Walter Neue Mager"/>
              </a:rPr>
              <a:t> </a:t>
            </a:r>
            <a:r>
              <a:rPr lang="en-US" sz="1400" b="1" dirty="0">
                <a:solidFill>
                  <a:srgbClr val="5F2756"/>
                </a:solidFill>
                <a:latin typeface="Amare Walter Neue" panose="020B0503040202060203" pitchFamily="34" charset="77"/>
              </a:rPr>
              <a:t>Lo </a:t>
            </a:r>
            <a:r>
              <a:rPr lang="en-US" sz="1400" b="1" dirty="0" err="1">
                <a:solidFill>
                  <a:srgbClr val="5F2756"/>
                </a:solidFill>
                <a:latin typeface="Amare Walter Neue" panose="020B0503040202060203" pitchFamily="34" charset="77"/>
              </a:rPr>
              <a:t>mejor</a:t>
            </a:r>
            <a:r>
              <a:rPr lang="en-US" sz="1400" b="1" dirty="0">
                <a:solidFill>
                  <a:srgbClr val="5F2756"/>
                </a:solidFill>
                <a:latin typeface="Amare Walter Neue" panose="020B0503040202060203" pitchFamily="34" charset="77"/>
              </a:rPr>
              <a:t> de ambos </a:t>
            </a:r>
            <a:r>
              <a:rPr lang="en-US" sz="1400" b="1" dirty="0" err="1">
                <a:solidFill>
                  <a:srgbClr val="5F2756"/>
                </a:solidFill>
                <a:latin typeface="Amare Walter Neue" panose="020B0503040202060203" pitchFamily="34" charset="77"/>
              </a:rPr>
              <a:t>mundos</a:t>
            </a:r>
            <a:r>
              <a:rPr lang="en-US" sz="1400" b="1" dirty="0">
                <a:solidFill>
                  <a:srgbClr val="5F2756"/>
                </a:solidFill>
                <a:latin typeface="Amare Walter Neue" panose="020B0503040202060203" pitchFamily="34" charset="77"/>
              </a:rPr>
              <a:t>.</a:t>
            </a:r>
            <a:endParaRPr lang="en-US" sz="1400" b="1" dirty="0">
              <a:latin typeface="Amare Walter Neue" panose="020B0503040202060203" pitchFamily="34" charset="77"/>
              <a:cs typeface="Arial" panose="020B0604020202020204"/>
            </a:endParaRPr>
          </a:p>
          <a:p>
            <a:pPr algn="ctr"/>
            <a:endParaRPr lang="en-US" sz="1600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8E6CC-C1A1-2491-2412-2095269603CB}"/>
              </a:ext>
            </a:extLst>
          </p:cNvPr>
          <p:cNvSpPr txBox="1"/>
          <p:nvPr/>
        </p:nvSpPr>
        <p:spPr>
          <a:xfrm>
            <a:off x="1430650" y="6343195"/>
            <a:ext cx="6137470" cy="338554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en-US" sz="800" dirty="0">
              <a:solidFill>
                <a:schemeClr val="accent3"/>
              </a:solidFill>
              <a:latin typeface="Amare Walter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4C17CC-DFAE-A9D5-4790-C4A78D0B33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2049" b="-104374"/>
          <a:stretch>
            <a:fillRect/>
          </a:stretch>
        </p:blipFill>
        <p:spPr>
          <a:xfrm>
            <a:off x="297874" y="6454363"/>
            <a:ext cx="941380" cy="3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F8B92-6823-439E-A626-48984AB0F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na strand with white dots&#10;&#10;AI-generated content may be incorrect.">
            <a:extLst>
              <a:ext uri="{FF2B5EF4-FFF2-40B4-BE49-F238E27FC236}">
                <a16:creationId xmlns:a16="http://schemas.microsoft.com/office/drawing/2014/main" id="{C6C54CC0-2CCB-045B-3911-754E6AA16E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43000"/>
          </a:blip>
          <a:srcRect l="29732" t="2072" r="7312" b="349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812140-98D1-6ADE-7DA1-7C7A9DB1827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E63AF8-C50B-BAD8-4904-433B4262A6FD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67D275-02C1-8044-C35F-44C99C54E05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2899" y="559064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3"/>
                </a:solidFill>
                <a:latin typeface="Amare Walter Neue Leicht"/>
              </a:rPr>
              <a:t>La (Neu)</a:t>
            </a:r>
            <a:r>
              <a:rPr lang="en-US" sz="3600" dirty="0" err="1">
                <a:solidFill>
                  <a:schemeClr val="accent3"/>
                </a:solidFill>
                <a:latin typeface="Amare Walter Neue Leicht"/>
              </a:rPr>
              <a:t>va</a:t>
            </a:r>
            <a:r>
              <a:rPr lang="en-US" sz="36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/>
              </a:rPr>
              <a:t>Diferencia</a:t>
            </a:r>
            <a:r>
              <a:rPr lang="en-US" sz="3600" b="1" dirty="0">
                <a:solidFill>
                  <a:schemeClr val="accent3"/>
                </a:solidFill>
                <a:latin typeface="Amare Walter Neue Halbfett"/>
              </a:rPr>
              <a:t> Está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/>
              </a:rPr>
              <a:t>en</a:t>
            </a:r>
            <a:r>
              <a:rPr lang="en-US" sz="36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/>
              </a:rPr>
              <a:t>los</a:t>
            </a:r>
            <a:r>
              <a:rPr lang="en-US" sz="36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/>
              </a:rPr>
              <a:t>Números</a:t>
            </a:r>
            <a:endParaRPr lang="en-US" sz="3600" b="1" baseline="30000" dirty="0" err="1">
              <a:solidFill>
                <a:schemeClr val="accent3"/>
              </a:solidFill>
              <a:latin typeface="Amare Walter Neue Halbfett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7A88B7C-ADE0-1ECF-F8A4-1D82CD6999CA}"/>
              </a:ext>
            </a:extLst>
          </p:cNvPr>
          <p:cNvSpPr/>
          <p:nvPr/>
        </p:nvSpPr>
        <p:spPr>
          <a:xfrm rot="5400000">
            <a:off x="570794" y="1871502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19D5E-EAF4-0630-8BFA-A4FB49790E96}"/>
              </a:ext>
            </a:extLst>
          </p:cNvPr>
          <p:cNvSpPr txBox="1"/>
          <p:nvPr/>
        </p:nvSpPr>
        <p:spPr>
          <a:xfrm>
            <a:off x="865632" y="1749890"/>
            <a:ext cx="4840224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Inhibe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Pérdida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de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Colágeno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* 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Collavant</a:t>
            </a:r>
            <a:r>
              <a:rPr lang="en-US" sz="17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n2,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proporcionar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b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</a:b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una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reducción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del 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44%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incomodidad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articular.</a:t>
            </a:r>
            <a:endParaRPr lang="en-US" sz="1700" b="1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6CA19D3-2CC0-09F9-28B1-B099F9F56F3A}"/>
              </a:ext>
            </a:extLst>
          </p:cNvPr>
          <p:cNvSpPr/>
          <p:nvPr/>
        </p:nvSpPr>
        <p:spPr>
          <a:xfrm rot="5400000">
            <a:off x="570794" y="3241239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AE332-AF95-52E8-B973-94940EB9DE99}"/>
              </a:ext>
            </a:extLst>
          </p:cNvPr>
          <p:cNvSpPr txBox="1"/>
          <p:nvPr/>
        </p:nvSpPr>
        <p:spPr>
          <a:xfrm>
            <a:off x="865632" y="3119627"/>
            <a:ext cx="4840224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Mantiene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Comodidad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Articular </a:t>
            </a:r>
            <a:b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</a:b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Mobilee</a:t>
            </a:r>
            <a:r>
              <a:rPr lang="en-US" sz="17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aumentar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b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</a:b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el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ácido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hialurónico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más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de 200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veces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b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</a:b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comparación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con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el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nivel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inicial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.</a:t>
            </a:r>
            <a:endParaRPr lang="en-US" sz="17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FB49F10C-7689-9AEE-7D0B-EEE4F9DD88F6}"/>
              </a:ext>
            </a:extLst>
          </p:cNvPr>
          <p:cNvSpPr/>
          <p:nvPr/>
        </p:nvSpPr>
        <p:spPr>
          <a:xfrm rot="5400000">
            <a:off x="570794" y="4928043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8343A-D188-7383-D2B1-83F933CB872E}"/>
              </a:ext>
            </a:extLst>
          </p:cNvPr>
          <p:cNvSpPr txBox="1"/>
          <p:nvPr/>
        </p:nvSpPr>
        <p:spPr>
          <a:xfrm>
            <a:off x="865632" y="4837323"/>
            <a:ext cx="4840224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Apoya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Fuerza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Muscular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* con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Mobilee</a:t>
            </a:r>
            <a:r>
              <a:rPr lang="en-US" sz="17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mejorar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fuerza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muscular </a:t>
            </a:r>
            <a:b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</a:b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un 17% y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función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muscular un 23%.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A9A97E9-3EAB-A2E5-F059-11565A7C8775}"/>
              </a:ext>
            </a:extLst>
          </p:cNvPr>
          <p:cNvSpPr/>
          <p:nvPr/>
        </p:nvSpPr>
        <p:spPr>
          <a:xfrm rot="5400000">
            <a:off x="6060242" y="1871502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CE1E7A-61D8-AA28-E5B2-C357B733933B}"/>
              </a:ext>
            </a:extLst>
          </p:cNvPr>
          <p:cNvSpPr txBox="1"/>
          <p:nvPr/>
        </p:nvSpPr>
        <p:spPr>
          <a:xfrm>
            <a:off x="6355080" y="1749890"/>
            <a:ext cx="5340096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Impulsa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Producción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Natural del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Colágeno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*</a:t>
            </a:r>
            <a:r>
              <a:rPr lang="en-US" sz="1700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 </a:t>
            </a:r>
            <a:br>
              <a:rPr lang="en-US" sz="1700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</a:b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GPX-4™,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mejorar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las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arrugas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tipo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“patas de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gallo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” un 937%,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densidad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dérmica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266% y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el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grosor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dérmico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548%.</a:t>
            </a:r>
            <a:endParaRPr lang="en-US" sz="1700" b="1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4760DAB-5C0A-3F01-925B-FCDD6B05505E}"/>
              </a:ext>
            </a:extLst>
          </p:cNvPr>
          <p:cNvSpPr/>
          <p:nvPr/>
        </p:nvSpPr>
        <p:spPr>
          <a:xfrm rot="5400000">
            <a:off x="6060242" y="3241239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495D6A-AE54-6F73-AC96-2EF480EB083B}"/>
              </a:ext>
            </a:extLst>
          </p:cNvPr>
          <p:cNvSpPr txBox="1"/>
          <p:nvPr/>
        </p:nvSpPr>
        <p:spPr>
          <a:xfrm>
            <a:off x="6350081" y="3121142"/>
            <a:ext cx="583734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Irradia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desde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el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interior* 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Dermial</a:t>
            </a:r>
            <a:r>
              <a:rPr lang="en-US" sz="17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aumentar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hidratación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de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piel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un 13% y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mejora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la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luminosidad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33%,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además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de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Péptidos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de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Colágeno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Bioactivos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que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apoyan</a:t>
            </a:r>
            <a:r>
              <a:rPr lang="en-US" sz="1700" b="1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un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cabello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visiblemente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más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grueso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y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abundante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+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uñas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fuertes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. El 71%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percibió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que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sus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uñas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crecían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más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rápido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y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más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largas</a:t>
            </a:r>
            <a:r>
              <a:rPr lang="en-US" sz="1700" b="1" dirty="0">
                <a:solidFill>
                  <a:schemeClr val="accent3"/>
                </a:solidFill>
                <a:latin typeface="Amare Walter Neue" panose="020B0503040202060203" pitchFamily="34" charset="77"/>
                <a:ea typeface="Aptos"/>
                <a:cs typeface="Aptos"/>
              </a:rPr>
              <a:t>†</a:t>
            </a:r>
            <a:endParaRPr lang="en-US" sz="1700" b="1" dirty="0">
              <a:solidFill>
                <a:schemeClr val="accent3"/>
              </a:solidFill>
              <a:latin typeface="Amare Walter Neue" panose="020B0503040202060203" pitchFamily="34" charset="77"/>
              <a:cs typeface="Arial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2DC6E24-B7FA-F262-030F-A1DD2725A6E6}"/>
              </a:ext>
            </a:extLst>
          </p:cNvPr>
          <p:cNvSpPr/>
          <p:nvPr/>
        </p:nvSpPr>
        <p:spPr>
          <a:xfrm rot="5400000">
            <a:off x="6060243" y="4958935"/>
            <a:ext cx="218950" cy="190107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820C9-208F-A4B6-4A8C-EF057F0B2458}"/>
              </a:ext>
            </a:extLst>
          </p:cNvPr>
          <p:cNvSpPr txBox="1"/>
          <p:nvPr/>
        </p:nvSpPr>
        <p:spPr>
          <a:xfrm>
            <a:off x="6348307" y="4837323"/>
            <a:ext cx="5284756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Ayuda a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manejar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el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cortisol y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el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estrés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diario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* </a:t>
            </a:r>
            <a:r>
              <a:rPr lang="en-US" sz="17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con </a:t>
            </a:r>
            <a:r>
              <a:rPr lang="en-US" sz="1700" dirty="0" err="1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Cerebiome</a:t>
            </a:r>
            <a:r>
              <a:rPr lang="en-US" sz="1700" baseline="300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®</a:t>
            </a:r>
            <a:r>
              <a:rPr lang="en-US" sz="17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,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demostrado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que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reduce la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sensación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de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estrés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cotidiano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7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en</a:t>
            </a:r>
            <a:r>
              <a:rPr lang="en-US" sz="17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44%.</a:t>
            </a:r>
            <a:endParaRPr lang="en-US" sz="1700" b="1" dirty="0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539350-B642-3592-096D-C6BD200E087F}"/>
              </a:ext>
            </a:extLst>
          </p:cNvPr>
          <p:cNvSpPr txBox="1"/>
          <p:nvPr/>
        </p:nvSpPr>
        <p:spPr>
          <a:xfrm>
            <a:off x="548640" y="1822704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385F3C-C72E-46E4-C6A2-58568A466B8A}"/>
              </a:ext>
            </a:extLst>
          </p:cNvPr>
          <p:cNvSpPr txBox="1"/>
          <p:nvPr/>
        </p:nvSpPr>
        <p:spPr>
          <a:xfrm>
            <a:off x="555413" y="3193628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8AA8BE-C11A-3357-A473-6F02636A88E8}"/>
              </a:ext>
            </a:extLst>
          </p:cNvPr>
          <p:cNvSpPr txBox="1"/>
          <p:nvPr/>
        </p:nvSpPr>
        <p:spPr>
          <a:xfrm>
            <a:off x="558937" y="4894419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re Walter Neue Mager" panose="020B0403040202060203" pitchFamily="34" charset="77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F840D4-ADDD-4813-FB83-104FC7F4B395}"/>
              </a:ext>
            </a:extLst>
          </p:cNvPr>
          <p:cNvSpPr txBox="1"/>
          <p:nvPr/>
        </p:nvSpPr>
        <p:spPr>
          <a:xfrm>
            <a:off x="6041816" y="1822704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B4FCAD-C6D4-8C8A-2FEB-B9ABC1DC84FE}"/>
              </a:ext>
            </a:extLst>
          </p:cNvPr>
          <p:cNvSpPr txBox="1"/>
          <p:nvPr/>
        </p:nvSpPr>
        <p:spPr>
          <a:xfrm>
            <a:off x="6048589" y="3193628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86F5F3-1952-C21A-75A4-26C22BA275EB}"/>
              </a:ext>
            </a:extLst>
          </p:cNvPr>
          <p:cNvSpPr txBox="1"/>
          <p:nvPr/>
        </p:nvSpPr>
        <p:spPr>
          <a:xfrm>
            <a:off x="6041816" y="4904717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CEC2EB-E81F-4F40-ADD0-2BC7B8D09247}"/>
              </a:ext>
            </a:extLst>
          </p:cNvPr>
          <p:cNvSpPr txBox="1"/>
          <p:nvPr/>
        </p:nvSpPr>
        <p:spPr>
          <a:xfrm>
            <a:off x="0" y="1076476"/>
            <a:ext cx="121920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25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estudios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clínicos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nutricionales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  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|   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6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beneficios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 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|   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1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/>
              </a:rPr>
              <a:t>fórmula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1D7A6-3598-882E-334A-8D90FF04B2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" r="71335" b="-231556"/>
          <a:stretch>
            <a:fillRect/>
          </a:stretch>
        </p:blipFill>
        <p:spPr>
          <a:xfrm>
            <a:off x="297873" y="6454364"/>
            <a:ext cx="965443" cy="5181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0E759D-46F0-57F3-0953-5ADD54547EC8}"/>
              </a:ext>
            </a:extLst>
          </p:cNvPr>
          <p:cNvSpPr txBox="1"/>
          <p:nvPr/>
        </p:nvSpPr>
        <p:spPr>
          <a:xfrm>
            <a:off x="1338314" y="6401628"/>
            <a:ext cx="10555812" cy="215444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latin typeface="Amare Walter Neue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3399C9-C6B4-BE34-61E9-9E3BF4246BC8}"/>
              </a:ext>
            </a:extLst>
          </p:cNvPr>
          <p:cNvSpPr txBox="1"/>
          <p:nvPr/>
        </p:nvSpPr>
        <p:spPr>
          <a:xfrm>
            <a:off x="1275348" y="6013592"/>
            <a:ext cx="74079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Collavant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® n2,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Dermial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® y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Mobilee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® son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marcas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registradas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licenciadas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por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BIOIBERICA, S.A.U. GPX-4™ 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una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marca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licenciada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Newtree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Co. LTD.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Cerebiome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una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marca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registrada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Danstar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Ferment AG.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C11577-C807-2309-A9CD-4BED21762D42}"/>
              </a:ext>
            </a:extLst>
          </p:cNvPr>
          <p:cNvSpPr txBox="1"/>
          <p:nvPr/>
        </p:nvSpPr>
        <p:spPr>
          <a:xfrm>
            <a:off x="1275348" y="5859703"/>
            <a:ext cx="598054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 †</a:t>
            </a:r>
            <a:r>
              <a:rPr lang="es-ES" sz="800" dirty="0">
                <a:solidFill>
                  <a:schemeClr val="accent3"/>
                </a:solidFill>
                <a:latin typeface="Amare Walter Neue"/>
              </a:rPr>
              <a:t>Basado en un estudio de percepción con 24 participantes después de 12 semanas.</a:t>
            </a:r>
            <a:endParaRPr lang="en-US" sz="800" dirty="0">
              <a:solidFill>
                <a:schemeClr val="accent3"/>
              </a:solidFill>
              <a:latin typeface="Amare Walter Neue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9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77167-D541-AC28-6CC5-4A91BEC6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76261-FD2A-A162-760F-2AC18F37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46" t="55624" r="24206" b="86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04A7C6F-7E8B-ABC8-75F5-39EEBE778B3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88817" y="2050472"/>
            <a:ext cx="11014365" cy="2736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Cómo</a:t>
            </a:r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 Usar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53196-0518-D1D3-4744-80F7F633B4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r="71692" b="-88977"/>
          <a:stretch>
            <a:fillRect/>
          </a:stretch>
        </p:blipFill>
        <p:spPr>
          <a:xfrm>
            <a:off x="297873" y="6454364"/>
            <a:ext cx="953411" cy="2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93525-1331-AA7A-AC56-14F518C2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031BB952-8658-C855-E42A-70A684AF9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318"/>
            <a:ext cx="6096000" cy="674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EB8C6-1127-1AC3-30C0-6A9D739530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511" t="11615" r="28065" b="11687"/>
          <a:stretch>
            <a:fillRect/>
          </a:stretch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0A1005-628B-FB98-2313-E3CFF3607909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CE961E6-43D2-7680-ECFC-8E0F72BD22D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78720" y="515290"/>
            <a:ext cx="3929669" cy="909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Cómo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Usarlo</a:t>
            </a:r>
            <a:endParaRPr lang="en-US" sz="320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75D3BA-C150-5F40-597E-90FB2C77564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5109" y="1475463"/>
            <a:ext cx="5100000" cy="17125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Amare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NeuCollagen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™ 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tiene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un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delicioso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sabor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Neu Berry y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está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diseñado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para un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uso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fácil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 </a:t>
            </a:r>
            <a:br>
              <a:rPr lang="en-US" sz="1800" dirty="0">
                <a:solidFill>
                  <a:schemeClr val="accent3"/>
                </a:solidFill>
                <a:latin typeface="Amare Walter Neue"/>
              </a:rPr>
            </a:b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y </a:t>
            </a:r>
            <a:r>
              <a:rPr lang="en-US" sz="1800" dirty="0" err="1">
                <a:solidFill>
                  <a:schemeClr val="accent3"/>
                </a:solidFill>
                <a:latin typeface="Amare Walter Neue"/>
              </a:rPr>
              <a:t>diario</a:t>
            </a:r>
            <a:r>
              <a:rPr lang="en-US" sz="1800" dirty="0">
                <a:solidFill>
                  <a:schemeClr val="accent3"/>
                </a:solidFill>
                <a:latin typeface="Amare Walter Neue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2430D-BA2B-38C9-EC18-DC48A5E13CCA}"/>
              </a:ext>
            </a:extLst>
          </p:cNvPr>
          <p:cNvSpPr txBox="1"/>
          <p:nvPr/>
        </p:nvSpPr>
        <p:spPr>
          <a:xfrm>
            <a:off x="531979" y="2580099"/>
            <a:ext cx="510000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Para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incorporarlo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diaria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:</a:t>
            </a:r>
          </a:p>
          <a:p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Mezcla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 stick pack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4-12 oz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líquidas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agua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6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bebida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preferencia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La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cantidad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líquido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afecta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eficacia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producto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puedes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ajustar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nivel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agua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según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sabor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concentración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preferidos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  <a:cs typeface="Arial" panose="020B0604020202020204"/>
            </a:endParaRPr>
          </a:p>
          <a:p>
            <a:endParaRPr lang="en-US" sz="1600" dirty="0">
              <a:solidFill>
                <a:schemeClr val="accent3"/>
              </a:solidFill>
              <a:latin typeface="Amare Walter Neue Ma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No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cs typeface="Arial"/>
              </a:rPr>
              <a:t>agregar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cs typeface="Arial"/>
              </a:rPr>
              <a:t>líquidos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cs typeface="Arial"/>
              </a:rPr>
              <a:t>hirviendo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 o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cs typeface="Arial"/>
              </a:rPr>
              <a:t>temperaturas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cs typeface="Arial"/>
              </a:rPr>
              <a:t>muy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cs typeface="Arial"/>
              </a:rPr>
              <a:t>altas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accent3"/>
              </a:solidFill>
              <a:latin typeface="Amare Walter Neue Ma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Disfrútalo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diario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 -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úsalo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 de forma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constante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 </a:t>
            </a:r>
            <a:b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</a:b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para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mejores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resultados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accent3"/>
              </a:solidFill>
              <a:latin typeface="Amare Walter Neue Mager"/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5A467-62C3-B099-4E94-A2A2824224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" r="71335" b="-190455"/>
          <a:stretch>
            <a:fillRect/>
          </a:stretch>
        </p:blipFill>
        <p:spPr>
          <a:xfrm>
            <a:off x="297873" y="6454363"/>
            <a:ext cx="965443" cy="4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92719-0EE5-3B9C-6580-FB5C604D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E3DB53-D28C-406C-5647-6238B9C8C3E8}"/>
              </a:ext>
            </a:extLst>
          </p:cNvPr>
          <p:cNvSpPr txBox="1"/>
          <p:nvPr/>
        </p:nvSpPr>
        <p:spPr>
          <a:xfrm>
            <a:off x="2118167" y="1875099"/>
            <a:ext cx="603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Red background with 25-6-1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79DAC-BB29-9DE7-62FC-48FFD6048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70" t="51418" r="45770" b="3369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22038-7B3E-6F97-21C6-AB82E43D96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100000"/>
          </a:blip>
          <a:srcRect t="1" r="72764" b="-158259"/>
          <a:stretch>
            <a:fillRect/>
          </a:stretch>
        </p:blipFill>
        <p:spPr>
          <a:xfrm>
            <a:off x="297874" y="6454364"/>
            <a:ext cx="917316" cy="40363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377422F-8E87-674B-CCDF-07A260E0FF99}"/>
              </a:ext>
            </a:extLst>
          </p:cNvPr>
          <p:cNvSpPr txBox="1"/>
          <p:nvPr/>
        </p:nvSpPr>
        <p:spPr>
          <a:xfrm>
            <a:off x="7739506" y="6454363"/>
            <a:ext cx="455003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s-ES" sz="800" dirty="0">
                <a:solidFill>
                  <a:schemeClr val="bg1"/>
                </a:solidFill>
              </a:rPr>
              <a:t>Los estudios clínicos se realizaron sobre los ingredientes nutricionales individuales.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  <a:ea typeface="Verdana"/>
              <a:cs typeface="Verdana"/>
            </a:endParaRPr>
          </a:p>
        </p:txBody>
      </p:sp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F07D16DF-D6E6-883C-BD9C-9A31C4C983C7}"/>
              </a:ext>
            </a:extLst>
          </p:cNvPr>
          <p:cNvSpPr txBox="1">
            <a:spLocks/>
          </p:cNvSpPr>
          <p:nvPr/>
        </p:nvSpPr>
        <p:spPr>
          <a:xfrm>
            <a:off x="358030" y="2172887"/>
            <a:ext cx="7168838" cy="25122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ts val="6080"/>
              </a:lnSpc>
              <a:buSzPts val="990"/>
            </a:pPr>
            <a:r>
              <a:rPr lang="en-US" sz="5400" dirty="0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  <a:t>La (Neu)</a:t>
            </a:r>
            <a:r>
              <a:rPr lang="en-US" sz="5400" dirty="0" err="1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  <a:t>va</a:t>
            </a:r>
            <a:r>
              <a:rPr lang="en-US" sz="5400" dirty="0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br>
              <a:rPr lang="en-US" sz="5400" dirty="0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</a:b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Diferencia</a:t>
            </a:r>
            <a:b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</a:b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está</a:t>
            </a:r>
            <a: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en</a:t>
            </a:r>
            <a: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los</a:t>
            </a:r>
            <a: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Números</a:t>
            </a:r>
            <a:endParaRPr lang="en-US" sz="5400" dirty="0">
              <a:solidFill>
                <a:schemeClr val="bg1"/>
              </a:solidFill>
              <a:latin typeface="Amare Walter Neue" panose="020B0503040202060203" pitchFamily="34" charset="77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B23FE-24E9-0195-056D-D502043F0F96}"/>
              </a:ext>
            </a:extLst>
          </p:cNvPr>
          <p:cNvGrpSpPr/>
          <p:nvPr/>
        </p:nvGrpSpPr>
        <p:grpSpPr>
          <a:xfrm>
            <a:off x="7710805" y="1401273"/>
            <a:ext cx="1675291" cy="1927144"/>
            <a:chOff x="7445629" y="1328121"/>
            <a:chExt cx="1675291" cy="1927144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690AF55B-E575-B2E7-B7D4-E7E22C847302}"/>
                </a:ext>
              </a:extLst>
            </p:cNvPr>
            <p:cNvSpPr/>
            <p:nvPr/>
          </p:nvSpPr>
          <p:spPr>
            <a:xfrm rot="5400000">
              <a:off x="7319703" y="1454047"/>
              <a:ext cx="1927144" cy="1675291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57150">
              <a:solidFill>
                <a:schemeClr val="bg1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81;p17">
              <a:extLst>
                <a:ext uri="{FF2B5EF4-FFF2-40B4-BE49-F238E27FC236}">
                  <a16:creationId xmlns:a16="http://schemas.microsoft.com/office/drawing/2014/main" id="{BC992CD0-DDFC-1BFD-17D6-35E28C994FA7}"/>
                </a:ext>
              </a:extLst>
            </p:cNvPr>
            <p:cNvSpPr txBox="1">
              <a:spLocks/>
            </p:cNvSpPr>
            <p:nvPr/>
          </p:nvSpPr>
          <p:spPr>
            <a:xfrm>
              <a:off x="7452359" y="2013377"/>
              <a:ext cx="1645921" cy="84869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9pPr>
            </a:lstStyle>
            <a:p>
              <a:pPr algn="ctr">
                <a:lnSpc>
                  <a:spcPts val="2520"/>
                </a:lnSpc>
                <a:buSzPts val="990"/>
              </a:pPr>
              <a:r>
                <a:rPr lang="en-US" sz="6000" b="1" dirty="0">
                  <a:solidFill>
                    <a:schemeClr val="bg1"/>
                  </a:solidFill>
                  <a:latin typeface="Amare Walter Neue Halbfett" panose="020B0503040202060203" pitchFamily="34" charset="77"/>
                  <a:ea typeface="Playfair Display"/>
                  <a:cs typeface="Playfair Display"/>
                  <a:sym typeface="Playfair Display"/>
                </a:rPr>
                <a:t>25</a:t>
              </a:r>
            </a:p>
            <a:p>
              <a:pPr algn="ctr">
                <a:lnSpc>
                  <a:spcPct val="100000"/>
                </a:lnSpc>
                <a:buSzPts val="990"/>
              </a:pP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Estudios</a:t>
              </a:r>
              <a:r>
                <a:rPr lang="en-US" sz="1600" dirty="0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Clínicos</a:t>
              </a:r>
              <a:endParaRPr lang="en-US" sz="1600" dirty="0">
                <a:solidFill>
                  <a:schemeClr val="bg1"/>
                </a:solidFill>
                <a:latin typeface="Amare Walter Neue" panose="020B0503040202060203" pitchFamily="34" charset="77"/>
                <a:ea typeface="Playfair Display"/>
                <a:cs typeface="Playfair Display"/>
                <a:sym typeface="Playfair Display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693FD0-8095-AD8E-E0E4-5346BDC0AFF4}"/>
              </a:ext>
            </a:extLst>
          </p:cNvPr>
          <p:cNvGrpSpPr/>
          <p:nvPr/>
        </p:nvGrpSpPr>
        <p:grpSpPr>
          <a:xfrm>
            <a:off x="9396984" y="2694432"/>
            <a:ext cx="1675291" cy="1927144"/>
            <a:chOff x="7445629" y="1328121"/>
            <a:chExt cx="1675291" cy="192714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808C97BB-9B76-7B74-D00E-AEB0D738D6A1}"/>
                </a:ext>
              </a:extLst>
            </p:cNvPr>
            <p:cNvSpPr/>
            <p:nvPr/>
          </p:nvSpPr>
          <p:spPr>
            <a:xfrm rot="5400000">
              <a:off x="7319703" y="1454047"/>
              <a:ext cx="1927144" cy="1675291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57150">
              <a:solidFill>
                <a:schemeClr val="bg1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oogle Shape;81;p17">
              <a:extLst>
                <a:ext uri="{FF2B5EF4-FFF2-40B4-BE49-F238E27FC236}">
                  <a16:creationId xmlns:a16="http://schemas.microsoft.com/office/drawing/2014/main" id="{8EB93512-7A85-CFF8-FE2F-45F7554BFB59}"/>
                </a:ext>
              </a:extLst>
            </p:cNvPr>
            <p:cNvSpPr txBox="1">
              <a:spLocks/>
            </p:cNvSpPr>
            <p:nvPr/>
          </p:nvSpPr>
          <p:spPr>
            <a:xfrm>
              <a:off x="7452359" y="2013377"/>
              <a:ext cx="1645921" cy="84869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9pPr>
            </a:lstStyle>
            <a:p>
              <a:pPr algn="ctr">
                <a:lnSpc>
                  <a:spcPts val="2520"/>
                </a:lnSpc>
                <a:buSzPts val="990"/>
              </a:pPr>
              <a:r>
                <a:rPr lang="en-US" sz="6000" b="1" dirty="0">
                  <a:solidFill>
                    <a:schemeClr val="bg1"/>
                  </a:solidFill>
                  <a:latin typeface="Amare Walter Neue Halbfett" panose="020B0503040202060203" pitchFamily="34" charset="77"/>
                  <a:ea typeface="Playfair Display"/>
                  <a:cs typeface="Playfair Display"/>
                  <a:sym typeface="Playfair Display"/>
                </a:rPr>
                <a:t>6</a:t>
              </a:r>
            </a:p>
            <a:p>
              <a:pPr algn="ctr">
                <a:lnSpc>
                  <a:spcPts val="2520"/>
                </a:lnSpc>
                <a:buSzPts val="990"/>
              </a:pP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Beneficios</a:t>
              </a:r>
              <a:endParaRPr lang="en-US" sz="2400" dirty="0">
                <a:solidFill>
                  <a:schemeClr val="bg1"/>
                </a:solidFill>
                <a:latin typeface="Amare Walter Neue" panose="020B0503040202060203" pitchFamily="34" charset="77"/>
                <a:ea typeface="Playfair Display"/>
                <a:cs typeface="Playfair Display"/>
                <a:sym typeface="Playfair Display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041206-1261-B612-595D-F1D4282849CB}"/>
              </a:ext>
            </a:extLst>
          </p:cNvPr>
          <p:cNvGrpSpPr/>
          <p:nvPr/>
        </p:nvGrpSpPr>
        <p:grpSpPr>
          <a:xfrm>
            <a:off x="7732776" y="4005072"/>
            <a:ext cx="1675291" cy="1927144"/>
            <a:chOff x="7445629" y="1328121"/>
            <a:chExt cx="1675291" cy="1927144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95F0A138-DBCC-B5F3-DAAD-6C73A5174012}"/>
                </a:ext>
              </a:extLst>
            </p:cNvPr>
            <p:cNvSpPr/>
            <p:nvPr/>
          </p:nvSpPr>
          <p:spPr>
            <a:xfrm rot="5400000">
              <a:off x="7319703" y="1454047"/>
              <a:ext cx="1927144" cy="1675291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57150">
              <a:solidFill>
                <a:schemeClr val="bg1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Google Shape;81;p17">
              <a:extLst>
                <a:ext uri="{FF2B5EF4-FFF2-40B4-BE49-F238E27FC236}">
                  <a16:creationId xmlns:a16="http://schemas.microsoft.com/office/drawing/2014/main" id="{BAFB9695-9678-31B5-606B-0459749063ED}"/>
                </a:ext>
              </a:extLst>
            </p:cNvPr>
            <p:cNvSpPr txBox="1">
              <a:spLocks/>
            </p:cNvSpPr>
            <p:nvPr/>
          </p:nvSpPr>
          <p:spPr>
            <a:xfrm>
              <a:off x="7452359" y="2013377"/>
              <a:ext cx="1645921" cy="84869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9pPr>
            </a:lstStyle>
            <a:p>
              <a:pPr algn="ctr">
                <a:lnSpc>
                  <a:spcPts val="2520"/>
                </a:lnSpc>
                <a:buSzPts val="990"/>
              </a:pPr>
              <a:r>
                <a:rPr lang="en-US" sz="6000" b="1" dirty="0">
                  <a:solidFill>
                    <a:schemeClr val="bg1"/>
                  </a:solidFill>
                  <a:latin typeface="Amare Walter Neue Halbfett" panose="020B0503040202060203" pitchFamily="34" charset="77"/>
                  <a:ea typeface="Playfair Display"/>
                  <a:cs typeface="Playfair Display"/>
                  <a:sym typeface="Playfair Display"/>
                </a:rPr>
                <a:t>1</a:t>
              </a:r>
            </a:p>
            <a:p>
              <a:pPr algn="ctr">
                <a:lnSpc>
                  <a:spcPts val="2520"/>
                </a:lnSpc>
                <a:buSzPts val="990"/>
              </a:pP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Fórmula</a:t>
              </a:r>
              <a:endParaRPr lang="en-US" sz="2400" dirty="0">
                <a:solidFill>
                  <a:schemeClr val="bg1"/>
                </a:solidFill>
                <a:latin typeface="Amare Walter Neue" panose="020B0503040202060203" pitchFamily="34" charset="77"/>
                <a:ea typeface="Playfair Display"/>
                <a:cs typeface="Playfair Display"/>
                <a:sym typeface="Playfair Dis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80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84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2F0-0C86-E64A-68D0-5EDD04CE3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B2E7C331-9FCE-A02A-5247-F4F4AA065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9327"/>
            <a:ext cx="6092890" cy="6748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713F5-12C0-897E-8307-988756F492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186" t="37507" r="37870" b="13699"/>
          <a:stretch>
            <a:fillRect/>
          </a:stretch>
        </p:blipFill>
        <p:spPr>
          <a:xfrm>
            <a:off x="6092890" y="-1"/>
            <a:ext cx="6099110" cy="6858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5720A9D-4D68-7910-368B-705622E8E5A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1A7652-CEBF-EA0E-321A-7768EDA296E9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EB3A0F-6542-EAAC-C2E3-99B353C61BB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6038" y="1294034"/>
            <a:ext cx="5100000" cy="17125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Una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vez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generación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surge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innovación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 solo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impulsa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ciencia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… la redefine.</a:t>
            </a:r>
            <a:endParaRPr lang="en-US" sz="24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Ese 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poder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Amare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NeuCollagen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™,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fórmula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revolucionaria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combina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ciencia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más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inteligente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con bio-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inteligencia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para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apoyar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la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movilidad</a:t>
            </a:r>
            <a:r>
              <a:rPr lang="en-US" sz="14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articular, la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apariencia</a:t>
            </a:r>
            <a:r>
              <a:rPr lang="en-US" sz="14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juvenil</a:t>
            </a:r>
            <a:r>
              <a:rPr lang="en-US" sz="14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de la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piel</a:t>
            </a:r>
            <a:r>
              <a:rPr lang="en-US" sz="14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y la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salud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cognitiva.*</a:t>
            </a:r>
            <a:endParaRPr lang="en-US" sz="2400" b="1" dirty="0">
              <a:solidFill>
                <a:schemeClr val="accent3"/>
              </a:solidFill>
              <a:latin typeface="Amare Walter Neue Halbfett" panose="020B0503040202060203" pitchFamily="34" charset="77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b="1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Amare 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perfeccionado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ciencia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spcBef>
                <a:spcPts val="0"/>
              </a:spcBef>
            </a:pPr>
            <a:r>
              <a:rPr lang="es-ES" sz="1400" dirty="0">
                <a:solidFill>
                  <a:schemeClr val="accent3"/>
                </a:solidFill>
                <a:latin typeface="Amare Walter Neue Mager"/>
              </a:rPr>
              <a:t>Con una mezcla patentada de ingredientes respaldados por 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25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/>
              </a:rPr>
              <a:t>Estudios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 Cl</a:t>
            </a:r>
            <a:r>
              <a:rPr lang="es-ES" sz="1400" b="1" dirty="0">
                <a:solidFill>
                  <a:schemeClr val="accent3"/>
                </a:solidFill>
                <a:latin typeface="Amare Walter Neue Mager"/>
              </a:rPr>
              <a:t>í</a:t>
            </a:r>
            <a:r>
              <a:rPr lang="es-MX" sz="1400" b="1" dirty="0" err="1">
                <a:solidFill>
                  <a:schemeClr val="accent3"/>
                </a:solidFill>
                <a:latin typeface="Amare Walter Neue Halbfett"/>
              </a:rPr>
              <a:t>nicos</a:t>
            </a:r>
            <a:r>
              <a:rPr lang="es-MX" sz="1400" b="1" dirty="0">
                <a:solidFill>
                  <a:schemeClr val="accent3"/>
                </a:solidFill>
                <a:latin typeface="Amare Walter Neue Halbfett"/>
              </a:rPr>
              <a:t> Nutricionales</a:t>
            </a:r>
            <a:endParaRPr lang="en-US" sz="1400" b="1" dirty="0">
              <a:solidFill>
                <a:schemeClr val="accent3"/>
              </a:solidFill>
              <a:latin typeface="Amare Walter Neue Halbfett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spcBef>
                <a:spcPts val="0"/>
              </a:spcBef>
            </a:pPr>
            <a:r>
              <a:rPr lang="es-ES" sz="1400" dirty="0">
                <a:solidFill>
                  <a:schemeClr val="accent3"/>
                </a:solidFill>
                <a:latin typeface="Amare Walter Neue Mager"/>
              </a:rPr>
              <a:t>Apoya 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6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/>
              </a:rPr>
              <a:t>Beneficios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 de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/>
              </a:rPr>
              <a:t>Bienestar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 Para Todo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/>
              </a:rPr>
              <a:t>el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 Cuerpo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spcBef>
                <a:spcPts val="0"/>
              </a:spcBef>
            </a:pPr>
            <a:r>
              <a:rPr lang="es-ES" sz="1400" dirty="0">
                <a:solidFill>
                  <a:schemeClr val="accent3"/>
                </a:solidFill>
                <a:latin typeface="Amare Walter Neue Mager"/>
              </a:rPr>
              <a:t>Todo en </a:t>
            </a:r>
            <a:r>
              <a:rPr lang="en-US" sz="1400" b="1" dirty="0">
                <a:solidFill>
                  <a:schemeClr val="accent3"/>
                </a:solidFill>
                <a:latin typeface="Amare Walter Neue Halbfett"/>
              </a:rPr>
              <a:t>UNA Sola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/>
              </a:rPr>
              <a:t>Fórmula</a:t>
            </a:r>
            <a:endParaRPr lang="en-US" sz="1400" b="1" dirty="0" err="1">
              <a:solidFill>
                <a:schemeClr val="accent3"/>
              </a:solidFill>
              <a:latin typeface="Amare Walter Neue Halbfett" panose="020B0503040202060203" pitchFamily="34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89AD8F-C6B0-3EF9-E773-2F20F624BE3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83203" y="315955"/>
            <a:ext cx="3929669" cy="909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Una (</a:t>
            </a:r>
            <a:r>
              <a:rPr lang="en-US" sz="3200" i="1" dirty="0">
                <a:solidFill>
                  <a:schemeClr val="accent3"/>
                </a:solidFill>
                <a:latin typeface="Amare Walter Neue Leicht Kursiv"/>
              </a:rPr>
              <a:t>Neu)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va</a:t>
            </a:r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 era </a:t>
            </a:r>
            <a:endParaRPr lang="en-US" sz="3200" baseline="30000" dirty="0" err="1">
              <a:solidFill>
                <a:schemeClr val="accent3"/>
              </a:solidFill>
              <a:latin typeface="Amare Walter Neue Leicht"/>
            </a:endParaRPr>
          </a:p>
          <a:p>
            <a:r>
              <a:rPr lang="en-US" sz="3200" dirty="0">
                <a:solidFill>
                  <a:schemeClr val="accent3"/>
                </a:solidFill>
                <a:latin typeface="Amare Walter Neue Leicht"/>
              </a:rPr>
              <a:t>del </a:t>
            </a:r>
            <a:r>
              <a:rPr lang="en-US" sz="3200" dirty="0" err="1">
                <a:solidFill>
                  <a:schemeClr val="accent3"/>
                </a:solidFill>
                <a:latin typeface="Amare Walter Neue Leicht"/>
              </a:rPr>
              <a:t>Colágeno</a:t>
            </a:r>
            <a:endParaRPr lang="en-US" sz="3200" baseline="30000" dirty="0">
              <a:solidFill>
                <a:schemeClr val="accent3"/>
              </a:solidFill>
              <a:latin typeface="Amare Walter Neue Leich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592355-C5D9-C320-3BF4-133882B4C0E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83203" y="5076297"/>
            <a:ext cx="4967723" cy="9654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400" dirty="0">
                <a:solidFill>
                  <a:schemeClr val="accent3"/>
                </a:solidFill>
                <a:latin typeface="Amare Walter Neue Mager"/>
              </a:rPr>
              <a:t>Y mientras que los suplementos de colágeno tradicionales te hacen elegir entre </a:t>
            </a:r>
            <a:r>
              <a:rPr lang="es-ES" sz="1400" b="1" dirty="0">
                <a:solidFill>
                  <a:schemeClr val="accent3"/>
                </a:solidFill>
                <a:latin typeface="Amare Walter Neue Halbfett"/>
              </a:rPr>
              <a:t>sentirte, verte o vivir más joven, </a:t>
            </a:r>
            <a:r>
              <a:rPr lang="en-US" sz="1400" b="1" dirty="0" err="1">
                <a:solidFill>
                  <a:schemeClr val="accent3"/>
                </a:solidFill>
                <a:latin typeface="Amare Walter Neue Halbfett"/>
              </a:rPr>
              <a:t>NeuCollagen</a:t>
            </a:r>
            <a:r>
              <a:rPr lang="en-US" sz="1400" b="1" i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s-ES" sz="1400" i="1" dirty="0">
                <a:solidFill>
                  <a:schemeClr val="accent3"/>
                </a:solidFill>
                <a:latin typeface="Amare Walter Neue Mager Kursiv"/>
              </a:rPr>
              <a:t>está redefiniendo la ciencia del colágeno para quienes lo quieren todo en uno.*</a:t>
            </a:r>
            <a:endParaRPr lang="en-US" sz="1400" i="1" dirty="0">
              <a:solidFill>
                <a:schemeClr val="accent3"/>
              </a:solidFill>
              <a:latin typeface="Amare Walter Neue Mager Kursiv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15CBA-01A1-B0A6-1B39-A6CD58B987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1" r="71174" b="-116725"/>
          <a:stretch>
            <a:fillRect/>
          </a:stretch>
        </p:blipFill>
        <p:spPr>
          <a:xfrm>
            <a:off x="297873" y="6454364"/>
            <a:ext cx="970857" cy="338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2B11F6-3F0D-37FA-49EC-5B3FD68D132E}"/>
              </a:ext>
            </a:extLst>
          </p:cNvPr>
          <p:cNvSpPr txBox="1"/>
          <p:nvPr/>
        </p:nvSpPr>
        <p:spPr>
          <a:xfrm>
            <a:off x="6333659" y="6296244"/>
            <a:ext cx="5621273" cy="33855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effectLst/>
                <a:latin typeface="Amare Walter Neue" panose="020B0503040202060203" pitchFamily="34" charset="77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80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5327D-6C72-607B-78A0-B5FF5B871115}"/>
              </a:ext>
            </a:extLst>
          </p:cNvPr>
          <p:cNvSpPr txBox="1"/>
          <p:nvPr/>
        </p:nvSpPr>
        <p:spPr>
          <a:xfrm>
            <a:off x="2118167" y="1875099"/>
            <a:ext cx="603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Red background with 25-6-1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0DE95-FAB7-5983-2065-4E6C6A4801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70" t="51418" r="45770" b="3369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Google Shape;81;p17">
            <a:extLst>
              <a:ext uri="{FF2B5EF4-FFF2-40B4-BE49-F238E27FC236}">
                <a16:creationId xmlns:a16="http://schemas.microsoft.com/office/drawing/2014/main" id="{DC5D0AE5-BEEF-D405-8549-AE7D8C076E0B}"/>
              </a:ext>
            </a:extLst>
          </p:cNvPr>
          <p:cNvSpPr txBox="1">
            <a:spLocks/>
          </p:cNvSpPr>
          <p:nvPr/>
        </p:nvSpPr>
        <p:spPr>
          <a:xfrm>
            <a:off x="358030" y="2172887"/>
            <a:ext cx="7168838" cy="25122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ts val="6080"/>
              </a:lnSpc>
              <a:buSzPts val="990"/>
            </a:pPr>
            <a:r>
              <a:rPr lang="en-US" sz="5400" dirty="0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  <a:t>La (Neu)</a:t>
            </a:r>
            <a:r>
              <a:rPr lang="en-US" sz="5400" dirty="0" err="1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  <a:t>va</a:t>
            </a:r>
            <a:r>
              <a:rPr lang="en-US" sz="5400" dirty="0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br>
              <a:rPr lang="en-US" sz="5400" dirty="0">
                <a:solidFill>
                  <a:schemeClr val="bg1"/>
                </a:solidFill>
                <a:latin typeface="Amare Walter Neue Leicht" panose="020B0303040202060203" pitchFamily="34" charset="77"/>
                <a:ea typeface="Playfair Display"/>
                <a:cs typeface="Playfair Display"/>
                <a:sym typeface="Playfair Display"/>
              </a:rPr>
            </a:b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Diferencia</a:t>
            </a:r>
            <a:b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</a:b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está</a:t>
            </a:r>
            <a: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en</a:t>
            </a:r>
            <a: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los</a:t>
            </a:r>
            <a:r>
              <a:rPr lang="en-US" sz="5400" b="1" dirty="0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mare Walter Neue Halbfett" panose="020B0503040202060203" pitchFamily="34" charset="77"/>
                <a:ea typeface="Playfair Display"/>
                <a:cs typeface="Playfair Display"/>
                <a:sym typeface="Playfair Display"/>
              </a:rPr>
              <a:t>Números</a:t>
            </a:r>
            <a:endParaRPr lang="en-US" sz="5400" dirty="0">
              <a:solidFill>
                <a:schemeClr val="bg1"/>
              </a:solidFill>
              <a:latin typeface="Amare Walter Neue" panose="020B0503040202060203" pitchFamily="34" charset="77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D3848E-16B7-2508-CD31-F8BBCD00D18D}"/>
              </a:ext>
            </a:extLst>
          </p:cNvPr>
          <p:cNvGrpSpPr/>
          <p:nvPr/>
        </p:nvGrpSpPr>
        <p:grpSpPr>
          <a:xfrm>
            <a:off x="7710805" y="1401273"/>
            <a:ext cx="1675291" cy="1927144"/>
            <a:chOff x="7445629" y="1328121"/>
            <a:chExt cx="1675291" cy="1927144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57BBDD31-AEC8-624B-48BA-23F664368149}"/>
                </a:ext>
              </a:extLst>
            </p:cNvPr>
            <p:cNvSpPr/>
            <p:nvPr/>
          </p:nvSpPr>
          <p:spPr>
            <a:xfrm rot="5400000">
              <a:off x="7319703" y="1454047"/>
              <a:ext cx="1927144" cy="1675291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57150">
              <a:solidFill>
                <a:schemeClr val="bg1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81;p17">
              <a:extLst>
                <a:ext uri="{FF2B5EF4-FFF2-40B4-BE49-F238E27FC236}">
                  <a16:creationId xmlns:a16="http://schemas.microsoft.com/office/drawing/2014/main" id="{4E84C2FD-6F5B-BEEE-695F-FB911E4D4E32}"/>
                </a:ext>
              </a:extLst>
            </p:cNvPr>
            <p:cNvSpPr txBox="1">
              <a:spLocks/>
            </p:cNvSpPr>
            <p:nvPr/>
          </p:nvSpPr>
          <p:spPr>
            <a:xfrm>
              <a:off x="7452359" y="2013377"/>
              <a:ext cx="1645921" cy="84869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9pPr>
            </a:lstStyle>
            <a:p>
              <a:pPr algn="ctr">
                <a:lnSpc>
                  <a:spcPts val="2520"/>
                </a:lnSpc>
                <a:buSzPts val="990"/>
              </a:pPr>
              <a:r>
                <a:rPr lang="en-US" sz="6000" b="1" dirty="0">
                  <a:solidFill>
                    <a:schemeClr val="bg1"/>
                  </a:solidFill>
                  <a:latin typeface="Amare Walter Neue Halbfett" panose="020B0503040202060203" pitchFamily="34" charset="77"/>
                  <a:ea typeface="Playfair Display"/>
                  <a:cs typeface="Playfair Display"/>
                  <a:sym typeface="Playfair Display"/>
                </a:rPr>
                <a:t>25</a:t>
              </a:r>
            </a:p>
            <a:p>
              <a:pPr algn="ctr">
                <a:lnSpc>
                  <a:spcPct val="100000"/>
                </a:lnSpc>
                <a:buSzPts val="990"/>
              </a:pP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Estudios</a:t>
              </a:r>
              <a:r>
                <a:rPr lang="en-US" sz="1600" dirty="0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Clínicos</a:t>
              </a:r>
              <a:endParaRPr lang="en-US" sz="1600" dirty="0">
                <a:solidFill>
                  <a:schemeClr val="bg1"/>
                </a:solidFill>
                <a:latin typeface="Amare Walter Neue" panose="020B0503040202060203" pitchFamily="34" charset="77"/>
                <a:ea typeface="Playfair Display"/>
                <a:cs typeface="Playfair Display"/>
                <a:sym typeface="Playfair Display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EF398D-1FE7-89EF-A049-46DDDC7513FC}"/>
              </a:ext>
            </a:extLst>
          </p:cNvPr>
          <p:cNvGrpSpPr/>
          <p:nvPr/>
        </p:nvGrpSpPr>
        <p:grpSpPr>
          <a:xfrm>
            <a:off x="9396984" y="2694432"/>
            <a:ext cx="1675291" cy="1927144"/>
            <a:chOff x="7445629" y="1328121"/>
            <a:chExt cx="1675291" cy="1927144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6BBBBFDC-AAE3-C7F8-DE32-BE8DEA75BCC9}"/>
                </a:ext>
              </a:extLst>
            </p:cNvPr>
            <p:cNvSpPr/>
            <p:nvPr/>
          </p:nvSpPr>
          <p:spPr>
            <a:xfrm rot="5400000">
              <a:off x="7319703" y="1454047"/>
              <a:ext cx="1927144" cy="1675291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57150">
              <a:solidFill>
                <a:schemeClr val="bg1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81;p17">
              <a:extLst>
                <a:ext uri="{FF2B5EF4-FFF2-40B4-BE49-F238E27FC236}">
                  <a16:creationId xmlns:a16="http://schemas.microsoft.com/office/drawing/2014/main" id="{C4D87815-B838-E700-3EC2-91965BE913CD}"/>
                </a:ext>
              </a:extLst>
            </p:cNvPr>
            <p:cNvSpPr txBox="1">
              <a:spLocks/>
            </p:cNvSpPr>
            <p:nvPr/>
          </p:nvSpPr>
          <p:spPr>
            <a:xfrm>
              <a:off x="7452359" y="2013377"/>
              <a:ext cx="1645921" cy="84869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9pPr>
            </a:lstStyle>
            <a:p>
              <a:pPr algn="ctr">
                <a:lnSpc>
                  <a:spcPts val="2520"/>
                </a:lnSpc>
                <a:buSzPts val="990"/>
              </a:pPr>
              <a:r>
                <a:rPr lang="en-US" sz="6000" b="1" dirty="0">
                  <a:solidFill>
                    <a:schemeClr val="bg1"/>
                  </a:solidFill>
                  <a:latin typeface="Amare Walter Neue Halbfett" panose="020B0503040202060203" pitchFamily="34" charset="77"/>
                  <a:ea typeface="Playfair Display"/>
                  <a:cs typeface="Playfair Display"/>
                  <a:sym typeface="Playfair Display"/>
                </a:rPr>
                <a:t>6</a:t>
              </a:r>
            </a:p>
            <a:p>
              <a:pPr algn="ctr">
                <a:lnSpc>
                  <a:spcPts val="2520"/>
                </a:lnSpc>
                <a:buSzPts val="990"/>
              </a:pP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Beneficios</a:t>
              </a:r>
              <a:endParaRPr lang="en-US" sz="2400" dirty="0">
                <a:solidFill>
                  <a:schemeClr val="bg1"/>
                </a:solidFill>
                <a:latin typeface="Amare Walter Neue" panose="020B0503040202060203" pitchFamily="34" charset="77"/>
                <a:ea typeface="Playfair Display"/>
                <a:cs typeface="Playfair Display"/>
                <a:sym typeface="Playfair Display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BB43C4-5467-23D1-BFCF-19778092C438}"/>
              </a:ext>
            </a:extLst>
          </p:cNvPr>
          <p:cNvGrpSpPr/>
          <p:nvPr/>
        </p:nvGrpSpPr>
        <p:grpSpPr>
          <a:xfrm>
            <a:off x="7732776" y="4005072"/>
            <a:ext cx="1675291" cy="1927144"/>
            <a:chOff x="7445629" y="1328121"/>
            <a:chExt cx="1675291" cy="1927144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FAE53AF-33FB-8D2A-3ECD-86BF70859361}"/>
                </a:ext>
              </a:extLst>
            </p:cNvPr>
            <p:cNvSpPr/>
            <p:nvPr/>
          </p:nvSpPr>
          <p:spPr>
            <a:xfrm rot="5400000">
              <a:off x="7319703" y="1454047"/>
              <a:ext cx="1927144" cy="1675291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57150">
              <a:solidFill>
                <a:schemeClr val="bg1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81;p17">
              <a:extLst>
                <a:ext uri="{FF2B5EF4-FFF2-40B4-BE49-F238E27FC236}">
                  <a16:creationId xmlns:a16="http://schemas.microsoft.com/office/drawing/2014/main" id="{28A726E8-57AA-5A4F-2FC9-3986CD88FDF5}"/>
                </a:ext>
              </a:extLst>
            </p:cNvPr>
            <p:cNvSpPr txBox="1">
              <a:spLocks/>
            </p:cNvSpPr>
            <p:nvPr/>
          </p:nvSpPr>
          <p:spPr>
            <a:xfrm>
              <a:off x="7452359" y="2013377"/>
              <a:ext cx="1645921" cy="848695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2800"/>
                <a:buNone/>
                <a:defRPr/>
              </a:lvl9pPr>
            </a:lstStyle>
            <a:p>
              <a:pPr algn="ctr">
                <a:lnSpc>
                  <a:spcPts val="2520"/>
                </a:lnSpc>
                <a:buSzPts val="990"/>
              </a:pPr>
              <a:r>
                <a:rPr lang="en-US" sz="6000" b="1" dirty="0">
                  <a:solidFill>
                    <a:schemeClr val="bg1"/>
                  </a:solidFill>
                  <a:latin typeface="Amare Walter Neue Halbfett" panose="020B0503040202060203" pitchFamily="34" charset="77"/>
                  <a:ea typeface="Playfair Display"/>
                  <a:cs typeface="Playfair Display"/>
                  <a:sym typeface="Playfair Display"/>
                </a:rPr>
                <a:t>1</a:t>
              </a:r>
            </a:p>
            <a:p>
              <a:pPr algn="ctr">
                <a:lnSpc>
                  <a:spcPts val="2520"/>
                </a:lnSpc>
                <a:buSzPts val="990"/>
              </a:pPr>
              <a:r>
                <a:rPr lang="en-US" sz="1600" dirty="0" err="1">
                  <a:solidFill>
                    <a:schemeClr val="bg1"/>
                  </a:solidFill>
                  <a:latin typeface="Amare Walter Neue Leicht" panose="020B0303040202060203" pitchFamily="34" charset="77"/>
                  <a:ea typeface="Playfair Display"/>
                  <a:cs typeface="Playfair Display"/>
                  <a:sym typeface="Playfair Display"/>
                </a:rPr>
                <a:t>Fórmula</a:t>
              </a:r>
              <a:endParaRPr lang="en-US" sz="2400" dirty="0">
                <a:solidFill>
                  <a:schemeClr val="bg1"/>
                </a:solidFill>
                <a:latin typeface="Amare Walter Neue" panose="020B0503040202060203" pitchFamily="34" charset="77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20D281-30B8-D810-B03A-F2E80AB8EEE8}"/>
              </a:ext>
            </a:extLst>
          </p:cNvPr>
          <p:cNvSpPr txBox="1"/>
          <p:nvPr/>
        </p:nvSpPr>
        <p:spPr>
          <a:xfrm>
            <a:off x="7739506" y="6454363"/>
            <a:ext cx="455003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s-ES" sz="800" dirty="0">
                <a:solidFill>
                  <a:schemeClr val="bg1"/>
                </a:solidFill>
              </a:rPr>
              <a:t>Los estudios clínicos se realizaron sobre los ingredientes nutricionales individuales.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  <a:ea typeface="Verdana"/>
              <a:cs typeface="Verdan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CA5BD-605F-092C-43E9-ABBB63946F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100000"/>
          </a:blip>
          <a:srcRect r="70835" b="-37847"/>
          <a:stretch>
            <a:fillRect/>
          </a:stretch>
        </p:blipFill>
        <p:spPr>
          <a:xfrm>
            <a:off x="297873" y="6454363"/>
            <a:ext cx="982287" cy="2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418E12-A0C6-4741-C657-5BC7DD556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na strand with white dots&#10;&#10;AI-generated content may be incorrect.">
            <a:extLst>
              <a:ext uri="{FF2B5EF4-FFF2-40B4-BE49-F238E27FC236}">
                <a16:creationId xmlns:a16="http://schemas.microsoft.com/office/drawing/2014/main" id="{2B2877E3-B554-EE8A-9D25-F19ADE8A63E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43000"/>
          </a:blip>
          <a:srcRect l="29732" t="2072" r="7312" b="34972"/>
          <a:stretch>
            <a:fillRect/>
          </a:stretch>
        </p:blipFill>
        <p:spPr>
          <a:xfrm>
            <a:off x="3297" y="16769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28574A-9E84-9687-5DD8-526AFC667E9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1B89F-64CE-9AA3-219B-2FFC4484879B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4DFA4A-1AD6-28B6-7321-50235B8F9FC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2207" y="559064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3"/>
                </a:solidFill>
                <a:latin typeface="Amare Walter Neue Leicht"/>
              </a:rPr>
              <a:t>La (Neu)</a:t>
            </a:r>
            <a:r>
              <a:rPr lang="en-US" sz="3600" dirty="0" err="1">
                <a:solidFill>
                  <a:schemeClr val="accent3"/>
                </a:solidFill>
                <a:latin typeface="Amare Walter Neue Leicht"/>
              </a:rPr>
              <a:t>va</a:t>
            </a:r>
            <a:r>
              <a:rPr lang="en-US" sz="3600" dirty="0">
                <a:solidFill>
                  <a:schemeClr val="accent3"/>
                </a:solidFill>
                <a:latin typeface="Amare Walter Neue Leicht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Diferencia</a:t>
            </a:r>
            <a:r>
              <a:rPr lang="en-US" sz="36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está</a:t>
            </a:r>
            <a:r>
              <a:rPr lang="en-US" sz="36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en</a:t>
            </a:r>
            <a:r>
              <a:rPr lang="en-US" sz="36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los</a:t>
            </a:r>
            <a:r>
              <a:rPr lang="en-US" sz="36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Números</a:t>
            </a:r>
            <a:endParaRPr lang="en-US" sz="3600" b="1" baseline="30000" dirty="0">
              <a:solidFill>
                <a:schemeClr val="accent3"/>
              </a:solidFill>
              <a:latin typeface="Amare Walter Neue Halbfett" panose="020B0503040202060203" pitchFamily="34" charset="77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7EE2444-BFDB-D9F7-C5E4-37B80A90020F}"/>
              </a:ext>
            </a:extLst>
          </p:cNvPr>
          <p:cNvSpPr/>
          <p:nvPr/>
        </p:nvSpPr>
        <p:spPr>
          <a:xfrm rot="5400000">
            <a:off x="570794" y="1871502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5D1DC-93CE-5D4C-118B-B7B05F9BCD4B}"/>
              </a:ext>
            </a:extLst>
          </p:cNvPr>
          <p:cNvSpPr txBox="1"/>
          <p:nvPr/>
        </p:nvSpPr>
        <p:spPr>
          <a:xfrm>
            <a:off x="865632" y="1749890"/>
            <a:ext cx="48402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s-E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Inhibe la pérdida de colágeno*</a:t>
            </a:r>
            <a:r>
              <a:rPr lang="en-US" sz="1600" b="0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 </a:t>
            </a:r>
            <a:r>
              <a:rPr lang="es-E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endParaRPr lang="en-US">
              <a:solidFill>
                <a:schemeClr val="accent3"/>
              </a:solidFill>
            </a:endParaRPr>
          </a:p>
          <a:p>
            <a:pPr marL="7620"/>
            <a:r>
              <a:rPr lang="es-E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Collavant</a:t>
            </a:r>
            <a:r>
              <a:rPr lang="es-E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 n2, demostrado que proporciona una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reducción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del 44%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en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incomodidad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articular.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1364F56-8A85-D099-D91B-52CFA0446973}"/>
              </a:ext>
            </a:extLst>
          </p:cNvPr>
          <p:cNvSpPr/>
          <p:nvPr/>
        </p:nvSpPr>
        <p:spPr>
          <a:xfrm rot="5400000">
            <a:off x="570794" y="3241239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41E42-75A2-BEC9-5825-95695C5E190F}"/>
              </a:ext>
            </a:extLst>
          </p:cNvPr>
          <p:cNvSpPr txBox="1"/>
          <p:nvPr/>
        </p:nvSpPr>
        <p:spPr>
          <a:xfrm>
            <a:off x="865632" y="3119627"/>
            <a:ext cx="484022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Mantiene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comodidad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articular</a:t>
            </a:r>
            <a:r>
              <a:rPr lang="en-US" sz="1600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 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Mobilee</a:t>
            </a:r>
            <a:r>
              <a:rPr lang="en-US" sz="16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®,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cual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 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aumentar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el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ácido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hialurónico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más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de 200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veces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s-E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en comparación con el nivel inicial.</a:t>
            </a:r>
            <a:endParaRPr lang="en-US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470919D-0B96-1F6A-1866-3E0C6092093D}"/>
              </a:ext>
            </a:extLst>
          </p:cNvPr>
          <p:cNvSpPr/>
          <p:nvPr/>
        </p:nvSpPr>
        <p:spPr>
          <a:xfrm rot="5400000">
            <a:off x="570794" y="4928043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CB3F80-24B2-80CA-AAE2-2BD49881C335}"/>
              </a:ext>
            </a:extLst>
          </p:cNvPr>
          <p:cNvSpPr txBox="1"/>
          <p:nvPr/>
        </p:nvSpPr>
        <p:spPr>
          <a:xfrm>
            <a:off x="865632" y="4837323"/>
            <a:ext cx="48402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Apoya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fuerza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muscular*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 con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Mobilee</a:t>
            </a:r>
            <a:r>
              <a:rPr lang="en-US" sz="16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cual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mejorar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fuerza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muscular un 17% 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y 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la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función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muscular un 23%.</a:t>
            </a:r>
            <a:endParaRPr lang="en-US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66DC9BE-DDA9-8387-19E6-5B3B0C9612A0}"/>
              </a:ext>
            </a:extLst>
          </p:cNvPr>
          <p:cNvSpPr/>
          <p:nvPr/>
        </p:nvSpPr>
        <p:spPr>
          <a:xfrm rot="5400000">
            <a:off x="6060242" y="1871502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17F85-9605-9AD9-B37A-9CE09612AE93}"/>
              </a:ext>
            </a:extLst>
          </p:cNvPr>
          <p:cNvSpPr txBox="1"/>
          <p:nvPr/>
        </p:nvSpPr>
        <p:spPr>
          <a:xfrm>
            <a:off x="6355080" y="1749890"/>
            <a:ext cx="534009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s-E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Aumenta la producción natural de colágeno*</a:t>
            </a:r>
            <a:r>
              <a:rPr lang="en-US" sz="1600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 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GPX-4™,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cual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ha </a:t>
            </a:r>
            <a:r>
              <a:rPr lang="es-E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 </a:t>
            </a:r>
            <a:r>
              <a:rPr lang="es-E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mejorar las arrugas tipo “patas de gallo” un 937%, la densidad dérmica un 266%, y el grosor dérmico un 548%</a:t>
            </a:r>
            <a:endParaRPr lang="en-US" sz="1600" b="1" dirty="0">
              <a:solidFill>
                <a:schemeClr val="accent3"/>
              </a:solidFill>
              <a:latin typeface="Amare Walter Neue"/>
              <a:ea typeface="Aptos"/>
              <a:cs typeface="Apto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C43B32C-8B0D-EE11-2CEE-B11585C12943}"/>
              </a:ext>
            </a:extLst>
          </p:cNvPr>
          <p:cNvSpPr/>
          <p:nvPr/>
        </p:nvSpPr>
        <p:spPr>
          <a:xfrm rot="5400000">
            <a:off x="6060242" y="3066883"/>
            <a:ext cx="218951" cy="190108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B0E44-B62A-B9C8-E395-C76EA5930B84}"/>
              </a:ext>
            </a:extLst>
          </p:cNvPr>
          <p:cNvSpPr txBox="1"/>
          <p:nvPr/>
        </p:nvSpPr>
        <p:spPr>
          <a:xfrm>
            <a:off x="6350081" y="2946786"/>
            <a:ext cx="583734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Irradia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desde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el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interior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*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 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Dermial</a:t>
            </a:r>
            <a:r>
              <a:rPr lang="en-US" sz="16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el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cual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 ha </a:t>
            </a:r>
            <a:r>
              <a:rPr lang="es-ES" sz="16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demostrado</a:t>
            </a:r>
            <a:r>
              <a:rPr lang="en-US" sz="1600" dirty="0">
                <a:solidFill>
                  <a:schemeClr val="accent3"/>
                </a:solidFill>
                <a:latin typeface="Amare Walter Neue Mager" panose="020B0403040202060203" pitchFamily="34" charset="77"/>
                <a:ea typeface="Aptos"/>
                <a:cs typeface="Aptos"/>
              </a:rPr>
              <a:t> </a:t>
            </a:r>
            <a:r>
              <a:rPr lang="es-E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aumentar la hidratación de la piel un 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13%, </a:t>
            </a:r>
          </a:p>
          <a:p>
            <a:pPr marL="7620"/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y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mejorar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la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luminosidad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un 33%,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además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los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Péptidos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</a:p>
          <a:p>
            <a:pPr marL="7620"/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Colágeno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Bioactivos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han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apoyar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cabello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 Mager"/>
              </a:rPr>
              <a:t>visiblemente</a:t>
            </a:r>
            <a:r>
              <a:rPr lang="en-US" sz="16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 Mager"/>
              </a:rPr>
              <a:t>más</a:t>
            </a:r>
            <a:r>
              <a:rPr lang="en-US" sz="16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 Mager"/>
              </a:rPr>
              <a:t>grueso</a:t>
            </a:r>
            <a:r>
              <a:rPr lang="en-US" sz="1600" b="1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600" b="1" dirty="0" err="1">
                <a:solidFill>
                  <a:schemeClr val="accent3"/>
                </a:solidFill>
                <a:latin typeface="Amare Walter Neue Mager"/>
              </a:rPr>
              <a:t>abundante</a:t>
            </a:r>
            <a:r>
              <a:rPr lang="en-US" sz="16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</a:rPr>
              <a:t>+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</a:rPr>
              <a:t>uñas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</a:rPr>
              <a:t>fuertes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</a:rPr>
              <a:t>.</a:t>
            </a:r>
          </a:p>
          <a:p>
            <a:pPr marL="7620"/>
            <a:r>
              <a:rPr lang="en-US" sz="1600" b="1" dirty="0">
                <a:solidFill>
                  <a:schemeClr val="accent3"/>
                </a:solidFill>
                <a:latin typeface="Amare Walter Neue"/>
              </a:rPr>
              <a:t>Un 71% </a:t>
            </a:r>
            <a:r>
              <a:rPr lang="es-ES" sz="1600" b="1" dirty="0">
                <a:solidFill>
                  <a:schemeClr val="accent3"/>
                </a:solidFill>
                <a:latin typeface="Amare Walter Neue"/>
              </a:rPr>
              <a:t>percibió que sus uñas crecían más rápido </a:t>
            </a:r>
          </a:p>
          <a:p>
            <a:pPr marL="7620"/>
            <a:r>
              <a:rPr lang="es-ES" sz="1600" b="1" dirty="0">
                <a:solidFill>
                  <a:schemeClr val="accent3"/>
                </a:solidFill>
                <a:latin typeface="Amare Walter Neue"/>
              </a:rPr>
              <a:t>y más largas</a:t>
            </a:r>
            <a:r>
              <a:rPr lang="en-US" sz="1600" dirty="0">
                <a:solidFill>
                  <a:schemeClr val="accent3"/>
                </a:solidFill>
                <a:latin typeface="Amare Walter Neue"/>
              </a:rPr>
              <a:t>†</a:t>
            </a:r>
            <a:r>
              <a:rPr lang="es-ES" sz="1400" dirty="0"/>
              <a:t>.</a:t>
            </a:r>
            <a:endParaRPr lang="en-US" sz="1600" dirty="0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F86F162-6ED7-7527-D23E-EFF95A13F4A9}"/>
              </a:ext>
            </a:extLst>
          </p:cNvPr>
          <p:cNvSpPr/>
          <p:nvPr/>
        </p:nvSpPr>
        <p:spPr>
          <a:xfrm rot="5400000">
            <a:off x="6060243" y="4958935"/>
            <a:ext cx="218950" cy="190107"/>
          </a:xfrm>
          <a:prstGeom prst="hexagon">
            <a:avLst>
              <a:gd name="adj" fmla="val 28968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lumMod val="60000"/>
                <a:lumOff val="40000"/>
                <a:alpha val="11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4C1640-E1D4-DA61-0F07-EFBE51467DBA}"/>
              </a:ext>
            </a:extLst>
          </p:cNvPr>
          <p:cNvSpPr txBox="1"/>
          <p:nvPr/>
        </p:nvSpPr>
        <p:spPr>
          <a:xfrm>
            <a:off x="6348307" y="4837323"/>
            <a:ext cx="48073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"/>
            <a:r>
              <a:rPr lang="es-E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Ayuda a manejar el cortisol y el estrés diario*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 </a:t>
            </a:r>
            <a:br>
              <a:rPr lang="en-US" sz="1600" b="1" dirty="0">
                <a:latin typeface="Amare Walter Neue" panose="020B0503040202060203" pitchFamily="34" charset="77"/>
                <a:ea typeface="Aptos"/>
                <a:cs typeface="Aptos"/>
              </a:rPr>
            </a:b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Cerebiome</a:t>
            </a:r>
            <a:r>
              <a:rPr lang="en-US" sz="1600" baseline="300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®,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cual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 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demostrado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  <a:ea typeface="Aptos"/>
                <a:cs typeface="Aptos"/>
              </a:rPr>
              <a:t> </a:t>
            </a:r>
            <a:r>
              <a:rPr lang="en-US" sz="1600" b="1" dirty="0" err="1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reducir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 </a:t>
            </a:r>
            <a:r>
              <a:rPr lang="es-E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la sensación de estrés cotidiano </a:t>
            </a:r>
            <a:r>
              <a:rPr lang="en-US" sz="1600" b="1" dirty="0">
                <a:solidFill>
                  <a:schemeClr val="accent3"/>
                </a:solidFill>
                <a:latin typeface="Amare Walter Neue"/>
                <a:ea typeface="Aptos"/>
                <a:cs typeface="Aptos"/>
              </a:rPr>
              <a:t>un 44%. </a:t>
            </a:r>
            <a:endParaRPr lang="en-US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2E5DA7-FA8F-E54D-B24E-451A9DF68EB8}"/>
              </a:ext>
            </a:extLst>
          </p:cNvPr>
          <p:cNvSpPr txBox="1"/>
          <p:nvPr/>
        </p:nvSpPr>
        <p:spPr>
          <a:xfrm>
            <a:off x="1338314" y="6401628"/>
            <a:ext cx="10555812" cy="215444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latin typeface="Amare Walter Neue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C0FE4B-A464-B3F2-1E68-08133C760826}"/>
              </a:ext>
            </a:extLst>
          </p:cNvPr>
          <p:cNvSpPr txBox="1"/>
          <p:nvPr/>
        </p:nvSpPr>
        <p:spPr>
          <a:xfrm>
            <a:off x="1275348" y="6013592"/>
            <a:ext cx="74079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Collavant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® n2,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Dermial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® y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Mobilee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® son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marcas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registradas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licenciadas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por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BIOIBERICA, S.A.U. GPX-4™ 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una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marca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licenciada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Newtree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Co. LTD.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Cerebiome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una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marca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registrada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Danstar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  <a:ea typeface="Verdana"/>
                <a:cs typeface="Verdana"/>
              </a:rPr>
              <a:t> Ferment AG.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527A09-2DCE-4103-63B0-677C1B7337F8}"/>
              </a:ext>
            </a:extLst>
          </p:cNvPr>
          <p:cNvSpPr txBox="1"/>
          <p:nvPr/>
        </p:nvSpPr>
        <p:spPr>
          <a:xfrm>
            <a:off x="548640" y="1822704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E2ACC9-3080-60B9-BACE-4DECD6119C43}"/>
              </a:ext>
            </a:extLst>
          </p:cNvPr>
          <p:cNvSpPr txBox="1"/>
          <p:nvPr/>
        </p:nvSpPr>
        <p:spPr>
          <a:xfrm>
            <a:off x="555413" y="3193628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F0D524-5B7A-AF00-6A8C-B4C2934F7E6C}"/>
              </a:ext>
            </a:extLst>
          </p:cNvPr>
          <p:cNvSpPr txBox="1"/>
          <p:nvPr/>
        </p:nvSpPr>
        <p:spPr>
          <a:xfrm>
            <a:off x="558937" y="4894419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CC4914-0AA3-5E62-0344-0B2D9419BFEA}"/>
              </a:ext>
            </a:extLst>
          </p:cNvPr>
          <p:cNvSpPr txBox="1"/>
          <p:nvPr/>
        </p:nvSpPr>
        <p:spPr>
          <a:xfrm>
            <a:off x="6041816" y="1822704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078CCF-11E3-2F6A-3B6A-4A4E5CF6D7F6}"/>
              </a:ext>
            </a:extLst>
          </p:cNvPr>
          <p:cNvSpPr txBox="1"/>
          <p:nvPr/>
        </p:nvSpPr>
        <p:spPr>
          <a:xfrm>
            <a:off x="6041816" y="4904717"/>
            <a:ext cx="25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mare Walter Neue Mager" panose="020B0403040202060203" pitchFamily="34" charset="77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DD4D1E-3DC9-A463-D1E0-F34AB8716F73}"/>
              </a:ext>
            </a:extLst>
          </p:cNvPr>
          <p:cNvSpPr txBox="1"/>
          <p:nvPr/>
        </p:nvSpPr>
        <p:spPr>
          <a:xfrm>
            <a:off x="0" y="1076476"/>
            <a:ext cx="121920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25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estudios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clínicos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nutricionales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 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|   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6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beneficios</a:t>
            </a:r>
            <a:r>
              <a:rPr lang="en-US" sz="20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Book"/>
              </a:rPr>
              <a:t>   </a:t>
            </a:r>
            <a:r>
              <a:rPr lang="en-US" sz="2000" i="1" dirty="0">
                <a:solidFill>
                  <a:schemeClr val="accent3"/>
                </a:solidFill>
                <a:latin typeface="Recife Text Book"/>
              </a:rPr>
              <a:t>|   </a:t>
            </a:r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1 </a:t>
            </a:r>
            <a:r>
              <a:rPr 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ecife Text SemiBold" pitchFamily="2" charset="77"/>
              </a:rPr>
              <a:t>fórmula</a:t>
            </a:r>
            <a:endParaRPr lang="en-US" sz="2000" b="1" i="1" dirty="0">
              <a:solidFill>
                <a:schemeClr val="accent3">
                  <a:lumMod val="60000"/>
                  <a:lumOff val="40000"/>
                </a:schemeClr>
              </a:solidFill>
              <a:latin typeface="Recife Text Semi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D2981-AE6D-F0BF-85A4-3ED2D7637228}"/>
              </a:ext>
            </a:extLst>
          </p:cNvPr>
          <p:cNvSpPr txBox="1"/>
          <p:nvPr/>
        </p:nvSpPr>
        <p:spPr>
          <a:xfrm>
            <a:off x="1275348" y="5859703"/>
            <a:ext cx="598054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 †</a:t>
            </a:r>
            <a:r>
              <a:rPr lang="es-ES" sz="800" dirty="0">
                <a:solidFill>
                  <a:schemeClr val="accent3"/>
                </a:solidFill>
                <a:latin typeface="Amare Walter Neue"/>
              </a:rPr>
              <a:t>Basado en un estudio de percepción con 24 participantes después de 12 semanas.</a:t>
            </a:r>
            <a:endParaRPr lang="en-US" sz="800" dirty="0">
              <a:solidFill>
                <a:schemeClr val="accent3"/>
              </a:solidFill>
              <a:latin typeface="Amare Walter Neue"/>
            </a:endParaRP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15E9A-39D2-38EB-BC9F-093457F7F1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0978" b="-96928"/>
          <a:stretch>
            <a:fillRect/>
          </a:stretch>
        </p:blipFill>
        <p:spPr>
          <a:xfrm>
            <a:off x="297874" y="6454363"/>
            <a:ext cx="977474" cy="307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4C853C-8F31-AC39-1623-BB3B545AD8FF}"/>
              </a:ext>
            </a:extLst>
          </p:cNvPr>
          <p:cNvSpPr txBox="1"/>
          <p:nvPr/>
        </p:nvSpPr>
        <p:spPr>
          <a:xfrm>
            <a:off x="6048589" y="3016213"/>
            <a:ext cx="256032" cy="54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re Walter Neue Mager" panose="020B0403040202060203" pitchFamily="34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3263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7EE03-D2F0-5EAE-DC36-2F04608D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E0164B3A-A222-EA1C-5464-35078B7B77DB}"/>
              </a:ext>
            </a:extLst>
          </p:cNvPr>
          <p:cNvGrpSpPr/>
          <p:nvPr/>
        </p:nvGrpSpPr>
        <p:grpSpPr>
          <a:xfrm>
            <a:off x="4008420" y="1334371"/>
            <a:ext cx="4172687" cy="4805442"/>
            <a:chOff x="4008420" y="1334371"/>
            <a:chExt cx="4172687" cy="48054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049E1F0-83DB-C2B2-BF96-1CC7A61C7CEC}"/>
                </a:ext>
              </a:extLst>
            </p:cNvPr>
            <p:cNvGrpSpPr/>
            <p:nvPr/>
          </p:nvGrpSpPr>
          <p:grpSpPr>
            <a:xfrm>
              <a:off x="4008420" y="1334371"/>
              <a:ext cx="4172687" cy="4805442"/>
              <a:chOff x="6509166" y="1348226"/>
              <a:chExt cx="4172687" cy="4805442"/>
            </a:xfrm>
          </p:grpSpPr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FCB93588-A87A-FFD7-089E-157F91ED657D}"/>
                  </a:ext>
                </a:extLst>
              </p:cNvPr>
              <p:cNvSpPr/>
              <p:nvPr/>
            </p:nvSpPr>
            <p:spPr>
              <a:xfrm rot="9010812">
                <a:off x="6886691" y="180419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iangle 59">
                <a:extLst>
                  <a:ext uri="{FF2B5EF4-FFF2-40B4-BE49-F238E27FC236}">
                    <a16:creationId xmlns:a16="http://schemas.microsoft.com/office/drawing/2014/main" id="{26A2FB83-8EBF-2B87-9051-F2F8203089B4}"/>
                  </a:ext>
                </a:extLst>
              </p:cNvPr>
              <p:cNvSpPr/>
              <p:nvPr/>
            </p:nvSpPr>
            <p:spPr>
              <a:xfrm rot="12586376">
                <a:off x="7904602" y="180064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>
                <a:extLst>
                  <a:ext uri="{FF2B5EF4-FFF2-40B4-BE49-F238E27FC236}">
                    <a16:creationId xmlns:a16="http://schemas.microsoft.com/office/drawing/2014/main" id="{38E7C2D1-AD6D-0738-2556-D87FF4F78499}"/>
                  </a:ext>
                </a:extLst>
              </p:cNvPr>
              <p:cNvSpPr/>
              <p:nvPr/>
            </p:nvSpPr>
            <p:spPr>
              <a:xfrm rot="16200000">
                <a:off x="8405564" y="2676932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E93B37D8-8C0B-B92F-A6A3-26843153E28B}"/>
                  </a:ext>
                </a:extLst>
              </p:cNvPr>
              <p:cNvSpPr/>
              <p:nvPr/>
            </p:nvSpPr>
            <p:spPr>
              <a:xfrm rot="19800489">
                <a:off x="7904002" y="3554849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31C5F62A-4020-750A-204B-3CF13A3AD8FA}"/>
                  </a:ext>
                </a:extLst>
              </p:cNvPr>
              <p:cNvSpPr/>
              <p:nvPr/>
            </p:nvSpPr>
            <p:spPr>
              <a:xfrm rot="1814606">
                <a:off x="6869172" y="3552928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FFF3B47A-090B-F1F3-D682-C57147508856}"/>
                  </a:ext>
                </a:extLst>
              </p:cNvPr>
              <p:cNvSpPr/>
              <p:nvPr/>
            </p:nvSpPr>
            <p:spPr>
              <a:xfrm rot="5400000">
                <a:off x="6343483" y="2692343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A587A862-96E8-0F40-4F97-9959C0F9774A}"/>
                  </a:ext>
                </a:extLst>
              </p:cNvPr>
              <p:cNvSpPr/>
              <p:nvPr/>
            </p:nvSpPr>
            <p:spPr>
              <a:xfrm rot="5400000">
                <a:off x="6192926" y="166474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711173D-0116-CEA7-2396-C9DC09E9BF5A}"/>
                  </a:ext>
                </a:extLst>
              </p:cNvPr>
              <p:cNvGrpSpPr/>
              <p:nvPr/>
            </p:nvGrpSpPr>
            <p:grpSpPr>
              <a:xfrm>
                <a:off x="6509166" y="1348227"/>
                <a:ext cx="4172686" cy="4805441"/>
                <a:chOff x="6509166" y="1348227"/>
                <a:chExt cx="4172686" cy="4805441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3D5C0BE-AF81-1D22-DD7F-42AA746FC827}"/>
                    </a:ext>
                  </a:extLst>
                </p:cNvPr>
                <p:cNvCxnSpPr>
                  <a:cxnSpLocks/>
                  <a:stCxn id="65" idx="3"/>
                  <a:endCxn id="65" idx="0"/>
                </p:cNvCxnSpPr>
                <p:nvPr/>
              </p:nvCxnSpPr>
              <p:spPr>
                <a:xfrm>
                  <a:off x="8595647" y="1348227"/>
                  <a:ext cx="0" cy="480544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33604276-B608-C0A6-B3C8-DCD9129FA08D}"/>
                    </a:ext>
                  </a:extLst>
                </p:cNvPr>
                <p:cNvCxnSpPr>
                  <a:cxnSpLocks/>
                  <a:stCxn id="65" idx="4"/>
                  <a:endCxn id="64" idx="4"/>
                </p:cNvCxnSpPr>
                <p:nvPr/>
              </p:nvCxnSpPr>
              <p:spPr>
                <a:xfrm flipH="1">
                  <a:off x="6509166" y="2556891"/>
                  <a:ext cx="4172686" cy="237216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FC1A9E38-8F38-7036-5A8A-02F86A453910}"/>
                    </a:ext>
                  </a:extLst>
                </p:cNvPr>
                <p:cNvCxnSpPr>
                  <a:cxnSpLocks/>
                  <a:stCxn id="65" idx="5"/>
                  <a:endCxn id="64" idx="2"/>
                </p:cNvCxnSpPr>
                <p:nvPr/>
              </p:nvCxnSpPr>
              <p:spPr>
                <a:xfrm flipH="1" flipV="1">
                  <a:off x="6509166" y="2526661"/>
                  <a:ext cx="4172686" cy="2418343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358D690A-94B3-AB3C-D785-2276F8159931}"/>
                </a:ext>
              </a:extLst>
            </p:cNvPr>
            <p:cNvSpPr txBox="1">
              <a:spLocks/>
            </p:cNvSpPr>
            <p:nvPr>
              <p:custDataLst>
                <p:tags r:id="rId16"/>
              </p:custDataLst>
            </p:nvPr>
          </p:nvSpPr>
          <p:spPr>
            <a:xfrm>
              <a:off x="4783564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D006EB2A-C9EA-9743-DE6A-82B36702D8CC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6344652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bg1"/>
                  </a:solidFill>
                </a:rPr>
                <a:t>GPX-4™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BBAD49A0-357B-18CE-EE10-CC0A07524477}"/>
                </a:ext>
              </a:extLst>
            </p:cNvPr>
            <p:cNvSpPr txBox="1"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4224734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0BCAD96D-6CFB-B26A-BD06-3B16A86B2C6C}"/>
                </a:ext>
              </a:extLst>
            </p:cNvPr>
            <p:cNvSpPr txBox="1">
              <a:spLocks/>
            </p:cNvSpPr>
            <p:nvPr>
              <p:custDataLst>
                <p:tags r:id="rId19"/>
              </p:custDataLst>
            </p:nvPr>
          </p:nvSpPr>
          <p:spPr>
            <a:xfrm>
              <a:off x="6888842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2387318B-2207-1721-94A5-1D957B252444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6344652" y="2304120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5E0C0AF7-5C50-995E-9F68-78575D7B574E}"/>
                </a:ext>
              </a:extLst>
            </p:cNvPr>
            <p:cNvSpPr txBox="1"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4580709" y="2306535"/>
              <a:ext cx="130620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Collavant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n2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E5F4DA6-DB0B-8104-CF84-8AB8D329D402}"/>
              </a:ext>
            </a:extLst>
          </p:cNvPr>
          <p:cNvGrpSpPr/>
          <p:nvPr/>
        </p:nvGrpSpPr>
        <p:grpSpPr>
          <a:xfrm>
            <a:off x="4008013" y="1339916"/>
            <a:ext cx="4172687" cy="4805442"/>
            <a:chOff x="4008013" y="1339916"/>
            <a:chExt cx="4172687" cy="48054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CBC94C8-111B-DE8A-BFB7-91DF4DBF2D29}"/>
                </a:ext>
              </a:extLst>
            </p:cNvPr>
            <p:cNvGrpSpPr/>
            <p:nvPr/>
          </p:nvGrpSpPr>
          <p:grpSpPr>
            <a:xfrm>
              <a:off x="4008013" y="1339916"/>
              <a:ext cx="4172687" cy="4805442"/>
              <a:chOff x="4008013" y="1339916"/>
              <a:chExt cx="4172687" cy="4805442"/>
            </a:xfrm>
          </p:grpSpPr>
          <p:sp>
            <p:nvSpPr>
              <p:cNvPr id="113" name="Triangle 112">
                <a:extLst>
                  <a:ext uri="{FF2B5EF4-FFF2-40B4-BE49-F238E27FC236}">
                    <a16:creationId xmlns:a16="http://schemas.microsoft.com/office/drawing/2014/main" id="{C32E4861-20C6-8EF7-C014-F4F79E1E1379}"/>
                  </a:ext>
                </a:extLst>
              </p:cNvPr>
              <p:cNvSpPr/>
              <p:nvPr/>
            </p:nvSpPr>
            <p:spPr>
              <a:xfrm rot="9010812">
                <a:off x="4385538" y="1804195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08439746-6CAF-09BE-169A-FE76FB3F634B}"/>
                  </a:ext>
                </a:extLst>
              </p:cNvPr>
              <p:cNvSpPr/>
              <p:nvPr/>
            </p:nvSpPr>
            <p:spPr>
              <a:xfrm rot="12586376">
                <a:off x="5403449" y="1800645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A70D0763-7E8B-87BF-46CC-B9A072452D67}"/>
                  </a:ext>
                </a:extLst>
              </p:cNvPr>
              <p:cNvSpPr/>
              <p:nvPr/>
            </p:nvSpPr>
            <p:spPr>
              <a:xfrm rot="16200000">
                <a:off x="5904411" y="2676933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1C398242-234F-631A-FCD8-93B426B30562}"/>
                  </a:ext>
                </a:extLst>
              </p:cNvPr>
              <p:cNvSpPr/>
              <p:nvPr/>
            </p:nvSpPr>
            <p:spPr>
              <a:xfrm rot="19800489">
                <a:off x="5402849" y="3554850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riangle 116">
                <a:extLst>
                  <a:ext uri="{FF2B5EF4-FFF2-40B4-BE49-F238E27FC236}">
                    <a16:creationId xmlns:a16="http://schemas.microsoft.com/office/drawing/2014/main" id="{C756B161-F0DD-2B8A-60F8-65E2935BCF79}"/>
                  </a:ext>
                </a:extLst>
              </p:cNvPr>
              <p:cNvSpPr/>
              <p:nvPr/>
            </p:nvSpPr>
            <p:spPr>
              <a:xfrm rot="1814606">
                <a:off x="4368019" y="3552929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CD7F8E87-F38C-8FEC-6CAF-7FD4B80A4E5E}"/>
                  </a:ext>
                </a:extLst>
              </p:cNvPr>
              <p:cNvSpPr/>
              <p:nvPr/>
            </p:nvSpPr>
            <p:spPr>
              <a:xfrm rot="5400000">
                <a:off x="3842330" y="2692344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9DB69AEF-0EFC-3126-23D9-3611C6E930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494" y="1339917"/>
                <a:ext cx="0" cy="4805441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AC6F9D45-8A9B-64C1-E457-9A579883121D}"/>
                  </a:ext>
                </a:extLst>
              </p:cNvPr>
              <p:cNvCxnSpPr>
                <a:cxnSpLocks/>
                <a:endCxn id="118" idx="4"/>
              </p:cNvCxnSpPr>
              <p:nvPr/>
            </p:nvCxnSpPr>
            <p:spPr>
              <a:xfrm flipH="1">
                <a:off x="4008013" y="2548581"/>
                <a:ext cx="4172686" cy="238047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D0EF0CB-54FB-DCD5-90D4-70BA919660FF}"/>
                  </a:ext>
                </a:extLst>
              </p:cNvPr>
              <p:cNvCxnSpPr>
                <a:cxnSpLocks/>
                <a:endCxn id="118" idx="2"/>
              </p:cNvCxnSpPr>
              <p:nvPr/>
            </p:nvCxnSpPr>
            <p:spPr>
              <a:xfrm flipH="1" flipV="1">
                <a:off x="4008013" y="2526662"/>
                <a:ext cx="4172686" cy="241003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Hexagon 121">
                <a:extLst>
                  <a:ext uri="{FF2B5EF4-FFF2-40B4-BE49-F238E27FC236}">
                    <a16:creationId xmlns:a16="http://schemas.microsoft.com/office/drawing/2014/main" id="{2F5BDFDF-6C88-304B-FB3A-33DEB1A6C811}"/>
                  </a:ext>
                </a:extLst>
              </p:cNvPr>
              <p:cNvSpPr/>
              <p:nvPr/>
            </p:nvSpPr>
            <p:spPr>
              <a:xfrm rot="5400000">
                <a:off x="3691773" y="165643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 w="53975">
                <a:solidFill>
                  <a:schemeClr val="accent3"/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29206F93-5CB2-DC66-1E74-76A4A2E30FF2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4782418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0975E866-5355-DEA3-8F2C-EA2F54CD1E2D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6343506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accent3"/>
                  </a:solidFill>
                </a:rPr>
                <a:t>GPX-4™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C15A003C-18F0-66F7-7CC0-1E6C24E656EF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4223588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6" name="Title 1">
              <a:extLst>
                <a:ext uri="{FF2B5EF4-FFF2-40B4-BE49-F238E27FC236}">
                  <a16:creationId xmlns:a16="http://schemas.microsoft.com/office/drawing/2014/main" id="{2B4FF179-EC7B-BD81-111A-CD6025670AEC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6887696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2A63A636-BC54-8A15-BB42-7B271D7DB132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6343506" y="2302974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8" name="Title 1">
              <a:extLst>
                <a:ext uri="{FF2B5EF4-FFF2-40B4-BE49-F238E27FC236}">
                  <a16:creationId xmlns:a16="http://schemas.microsoft.com/office/drawing/2014/main" id="{26F6396D-4505-88F0-6A4D-04CEA960213B}"/>
                </a:ext>
              </a:extLst>
            </p:cNvPr>
            <p:cNvSpPr txBox="1"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4577051" y="2302974"/>
              <a:ext cx="1309377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Collavant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n2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8F0883B-5E75-A33C-F72F-38C50504DF4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3C7A94-AFA6-5808-969F-6F1D09FADF5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2899" y="435195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La </a:t>
            </a:r>
            <a:r>
              <a:rPr lang="en-US" sz="2800" dirty="0" err="1">
                <a:solidFill>
                  <a:schemeClr val="accent3"/>
                </a:solidFill>
                <a:latin typeface="Amare Walter Neue Leicht"/>
              </a:rPr>
              <a:t>Solución</a:t>
            </a:r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: </a:t>
            </a:r>
            <a:r>
              <a:rPr lang="en-US" sz="28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Amare </a:t>
            </a:r>
            <a:r>
              <a:rPr lang="en-US" sz="28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NeuCollagen</a:t>
            </a:r>
            <a:r>
              <a:rPr lang="en-US" sz="2800" baseline="30000" dirty="0">
                <a:solidFill>
                  <a:schemeClr val="accent3"/>
                </a:solidFill>
                <a:latin typeface="Amare Walter Neue Leicht"/>
              </a:rPr>
              <a:t>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1E159C-3EA7-DB6E-3875-411F2FDD212F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9EF0BEE0-DA27-7971-D4BF-BE7C15FBD92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rot="19798531">
            <a:off x="3605189" y="1230330"/>
            <a:ext cx="2437055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Inhibe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pérdida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de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8DF2C-0F35-7867-A8CF-C8EA898AE24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 rot="5400000">
            <a:off x="7413424" y="3359309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salud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muscular* 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C5E6E475-EA38-123B-7584-2078AEC74F1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1839842">
            <a:off x="6090932" y="1166012"/>
            <a:ext cx="2673072" cy="728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Mantiene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comodidad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</a:p>
          <a:p>
            <a:pPr algn="ctr"/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y 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movilidad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articular*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38471D33-7001-AD9C-4046-BCEBD933A05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 rot="12617120">
            <a:off x="3606235" y="5599181"/>
            <a:ext cx="244256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Irradia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desde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el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interior*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EC83005A-8FB1-E336-5FBF-A97805367069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8993016">
            <a:off x="6208573" y="5708145"/>
            <a:ext cx="2443710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Aumenta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la producción natural</a:t>
            </a:r>
          </a:p>
          <a:p>
            <a:pPr algn="ctr"/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de 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3D27B19A-9866-FE49-EEBB-C1FA65C0D33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16200000">
            <a:off x="1766654" y="3269338"/>
            <a:ext cx="3561379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Ayuda a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Manejar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el cortisol y el estrés diario*</a:t>
            </a:r>
            <a:endParaRPr lang="en-US" sz="2000" i="1" dirty="0">
              <a:solidFill>
                <a:schemeClr val="accent3"/>
              </a:solidFill>
              <a:latin typeface="Recife Text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007D9A64-6629-29FE-93F1-6F569044FC6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 rot="5400000">
            <a:off x="7387412" y="3359311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Apoya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endParaRPr lang="en-US" sz="1200" i="1" dirty="0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B73EF-5A2F-B2B5-03CD-E1C760EED63D}"/>
              </a:ext>
            </a:extLst>
          </p:cNvPr>
          <p:cNvSpPr txBox="1"/>
          <p:nvPr/>
        </p:nvSpPr>
        <p:spPr>
          <a:xfrm>
            <a:off x="8164831" y="5821218"/>
            <a:ext cx="37897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Collavant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n2,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Dermial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y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Mobilee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son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BIOIBERICA, S.A.U. GPX-4™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Newtree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Co. LTD.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Cerebiome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Danstar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Ferment AG.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7BB64-5BD7-67AF-1B84-2A1D572F8828}"/>
              </a:ext>
            </a:extLst>
          </p:cNvPr>
          <p:cNvSpPr txBox="1"/>
          <p:nvPr/>
        </p:nvSpPr>
        <p:spPr>
          <a:xfrm>
            <a:off x="8163190" y="6334017"/>
            <a:ext cx="3948062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effectLst/>
                <a:latin typeface="Amare Walter Neue" panose="020B0503040202060203" pitchFamily="34" charset="77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EDCA1-CBBF-24C4-C1FA-E2D0F83F159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r="71335" b="-142307"/>
          <a:stretch>
            <a:fillRect/>
          </a:stretch>
        </p:blipFill>
        <p:spPr>
          <a:xfrm>
            <a:off x="297873" y="6454363"/>
            <a:ext cx="965443" cy="37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C2ECD0-7AF3-119A-E124-B7048E879E2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3328" y="6422804"/>
            <a:ext cx="2443691" cy="3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D13ACD-08E2-FBA1-412C-7A44ED614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oiberica unveils clinical evidence backing Collavant n2 native type II  collagen">
            <a:extLst>
              <a:ext uri="{FF2B5EF4-FFF2-40B4-BE49-F238E27FC236}">
                <a16:creationId xmlns:a16="http://schemas.microsoft.com/office/drawing/2014/main" id="{71C5373C-BAAA-E534-58AC-5D23FA24E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28349"/>
          <a:stretch>
            <a:fillRect/>
          </a:stretch>
        </p:blipFill>
        <p:spPr bwMode="auto">
          <a:xfrm>
            <a:off x="6095999" y="0"/>
            <a:ext cx="609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D8217BD-7750-10E2-7AFD-97837B93A15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489ACA-CF87-9230-35A7-9FE2791546D3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6C83B4-C5AE-FC15-E0C7-0DB3DFF9155A}"/>
              </a:ext>
            </a:extLst>
          </p:cNvPr>
          <p:cNvGrpSpPr/>
          <p:nvPr/>
        </p:nvGrpSpPr>
        <p:grpSpPr>
          <a:xfrm>
            <a:off x="5763337" y="374178"/>
            <a:ext cx="671946" cy="773841"/>
            <a:chOff x="4008013" y="1339916"/>
            <a:chExt cx="4172687" cy="48054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5E7FFE77-5F44-76EB-4437-75A232C558E0}"/>
                </a:ext>
              </a:extLst>
            </p:cNvPr>
            <p:cNvSpPr/>
            <p:nvPr/>
          </p:nvSpPr>
          <p:spPr>
            <a:xfrm rot="9010812">
              <a:off x="4385538" y="1804195"/>
              <a:ext cx="2402391" cy="2130552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80367A0B-326F-D83E-36AF-AEB5F4079450}"/>
                </a:ext>
              </a:extLst>
            </p:cNvPr>
            <p:cNvSpPr/>
            <p:nvPr/>
          </p:nvSpPr>
          <p:spPr>
            <a:xfrm rot="12586376">
              <a:off x="5403449" y="180064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9E09ACF7-EB92-780E-8519-C25991B9E047}"/>
                </a:ext>
              </a:extLst>
            </p:cNvPr>
            <p:cNvSpPr/>
            <p:nvPr/>
          </p:nvSpPr>
          <p:spPr>
            <a:xfrm rot="16200000">
              <a:off x="5904411" y="2676933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39874B61-E18A-42AE-D315-98F662B7B213}"/>
                </a:ext>
              </a:extLst>
            </p:cNvPr>
            <p:cNvSpPr/>
            <p:nvPr/>
          </p:nvSpPr>
          <p:spPr>
            <a:xfrm rot="19800489">
              <a:off x="5402849" y="3554850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A4C5A682-6751-E180-0C0D-87149192B7A7}"/>
                </a:ext>
              </a:extLst>
            </p:cNvPr>
            <p:cNvSpPr/>
            <p:nvPr/>
          </p:nvSpPr>
          <p:spPr>
            <a:xfrm rot="1814606">
              <a:off x="4368019" y="3552929"/>
              <a:ext cx="2430973" cy="212850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333B4A04-6059-7985-7B5D-AEB4D00D476B}"/>
                </a:ext>
              </a:extLst>
            </p:cNvPr>
            <p:cNvSpPr/>
            <p:nvPr/>
          </p:nvSpPr>
          <p:spPr>
            <a:xfrm rot="5400000">
              <a:off x="3842330" y="2692344"/>
              <a:ext cx="2402391" cy="207102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ABDB5D-214B-39A0-DABD-87C032CB28FA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94" y="1339917"/>
              <a:ext cx="0" cy="480544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32465C-AD25-CA99-EC60-A90726C16B70}"/>
                </a:ext>
              </a:extLst>
            </p:cNvPr>
            <p:cNvCxnSpPr>
              <a:cxnSpLocks/>
              <a:endCxn id="19" idx="4"/>
            </p:cNvCxnSpPr>
            <p:nvPr/>
          </p:nvCxnSpPr>
          <p:spPr>
            <a:xfrm flipH="1">
              <a:off x="4008013" y="2548581"/>
              <a:ext cx="4172686" cy="238047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C0663A5-F0A2-0B04-1F1B-A6FA810D69CB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H="1" flipV="1">
              <a:off x="4008013" y="2526662"/>
              <a:ext cx="4172686" cy="241003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69887522-8BCF-BF10-9F46-E55C6157D359}"/>
                </a:ext>
              </a:extLst>
            </p:cNvPr>
            <p:cNvSpPr/>
            <p:nvPr/>
          </p:nvSpPr>
          <p:spPr>
            <a:xfrm rot="5400000">
              <a:off x="3691773" y="1656431"/>
              <a:ext cx="4805441" cy="4172412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31750">
              <a:solidFill>
                <a:schemeClr val="accent3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807540-8813-23D0-091F-9810196226E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2820" y="1822792"/>
            <a:ext cx="4418779" cy="40229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Un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tipo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II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nativo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no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desnaturalizado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derivado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del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cartílago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del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esternón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 pollo.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Collavant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® n2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cuenta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con un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mecanismo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acción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único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mediado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por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sistema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inmunológico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actúa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través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 la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conexión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intestino-inmunidad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para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ayudar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inhibir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pérdida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al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ralentizar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su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degradación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y la del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cartílago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 El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cartílago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es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tejido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amortiguador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ayuda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mantener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entorno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estructural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necesario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para la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salud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de las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articulaciones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los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huesos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incluida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salud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ósea</a:t>
            </a:r>
            <a:r>
              <a:rPr lang="en-US" sz="14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general.*</a:t>
            </a:r>
          </a:p>
          <a:p>
            <a:pPr marL="0" indent="0">
              <a:lnSpc>
                <a:spcPts val="300"/>
              </a:lnSpc>
              <a:buNone/>
            </a:pPr>
            <a:endParaRPr lang="en-US" sz="1500" dirty="0">
              <a:solidFill>
                <a:schemeClr val="accent3"/>
              </a:solidFill>
              <a:latin typeface="Amare Walter Neue"/>
            </a:endParaRPr>
          </a:p>
          <a:p>
            <a:pPr marL="0" indent="0">
              <a:buNone/>
            </a:pPr>
            <a:r>
              <a:rPr lang="en-US" sz="1100" spc="300" dirty="0">
                <a:solidFill>
                  <a:schemeClr val="accent3"/>
                </a:solidFill>
                <a:latin typeface="Amare Walter Neue"/>
              </a:rPr>
              <a:t>BENEFICIOS</a:t>
            </a:r>
            <a:endParaRPr lang="en-US" dirty="0">
              <a:solidFill>
                <a:schemeClr val="accent3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400" dirty="0" err="1">
                <a:solidFill>
                  <a:schemeClr val="accent3"/>
                </a:solidFill>
                <a:latin typeface="Amare Walter Neue Mittel"/>
              </a:rPr>
              <a:t>Promueve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</a:rPr>
              <a:t>cartílago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</a:rPr>
              <a:t>saludable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ittel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ittel"/>
              </a:rPr>
              <a:t>y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</a:rPr>
              <a:t>tejido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</a:rPr>
              <a:t>conectivo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</a:rPr>
              <a:t>*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Favorece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lubricación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articular, la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comodidad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y la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movilidad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*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Mejora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función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física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de la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articulación</a:t>
            </a:r>
            <a:b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apoya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recuperación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después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 del </a:t>
            </a:r>
            <a:r>
              <a:rPr lang="en-US" sz="1400" dirty="0" err="1">
                <a:solidFill>
                  <a:schemeClr val="accent3"/>
                </a:solidFill>
                <a:latin typeface="Amare Walter Neue Mittel"/>
                <a:cs typeface="Arial"/>
              </a:rPr>
              <a:t>ejercicio</a:t>
            </a:r>
            <a:r>
              <a:rPr lang="en-US" sz="1400" dirty="0">
                <a:solidFill>
                  <a:schemeClr val="accent3"/>
                </a:solidFill>
                <a:latin typeface="Amare Walter Neue Mittel"/>
                <a:cs typeface="Arial"/>
              </a:rPr>
              <a:t>*</a:t>
            </a:r>
            <a:endParaRPr lang="en-US" sz="1400" dirty="0">
              <a:solidFill>
                <a:schemeClr val="accent3"/>
              </a:solidFill>
              <a:latin typeface="Amare Walter Neue Mittel" panose="020B0503040202060203" pitchFamily="34" charset="77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262E0D-45E4-B9CC-8425-02FF8E6FBED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78720" y="1238550"/>
            <a:ext cx="4407768" cy="585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Collavant</a:t>
            </a:r>
            <a:r>
              <a:rPr lang="en-US" sz="4400" kern="0" baseline="30000" dirty="0">
                <a:solidFill>
                  <a:schemeClr val="accent3"/>
                </a:solidFill>
                <a:cs typeface="Arial"/>
                <a:sym typeface="Arial"/>
              </a:rPr>
              <a:t>®</a:t>
            </a:r>
            <a:r>
              <a:rPr lang="en-US" sz="4400" dirty="0">
                <a:solidFill>
                  <a:schemeClr val="accent3"/>
                </a:solidFill>
                <a:latin typeface="Amare Walter Neue Leicht" panose="020B0303040202060203" pitchFamily="34" charset="77"/>
              </a:rPr>
              <a:t> n2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23259-BE72-E682-CE22-DAE6C3EA672F}"/>
              </a:ext>
            </a:extLst>
          </p:cNvPr>
          <p:cNvSpPr/>
          <p:nvPr/>
        </p:nvSpPr>
        <p:spPr>
          <a:xfrm>
            <a:off x="6098972" y="-87053"/>
            <a:ext cx="6100583" cy="6866425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  <a:lumMod val="0"/>
                </a:schemeClr>
              </a:gs>
              <a:gs pos="100000">
                <a:schemeClr val="accent3">
                  <a:lumMod val="74490"/>
                  <a:lumOff val="25510"/>
                  <a:alpha val="7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0B2CB0-F832-A6A1-4C34-0F6AF982A648}"/>
              </a:ext>
            </a:extLst>
          </p:cNvPr>
          <p:cNvGrpSpPr/>
          <p:nvPr/>
        </p:nvGrpSpPr>
        <p:grpSpPr>
          <a:xfrm>
            <a:off x="4954744" y="1679358"/>
            <a:ext cx="2272145" cy="3976254"/>
            <a:chOff x="4952999" y="1600201"/>
            <a:chExt cx="2272145" cy="3976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E1B382-F67A-770C-2440-9665F468400F}"/>
                </a:ext>
              </a:extLst>
            </p:cNvPr>
            <p:cNvSpPr/>
            <p:nvPr/>
          </p:nvSpPr>
          <p:spPr>
            <a:xfrm>
              <a:off x="4952999" y="1600201"/>
              <a:ext cx="2272145" cy="3976254"/>
            </a:xfrm>
            <a:prstGeom prst="rect">
              <a:avLst/>
            </a:prstGeom>
            <a:solidFill>
              <a:schemeClr val="accent3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50C6D39-65BD-6304-4A62-398937EA22D3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5029198" y="1752600"/>
              <a:ext cx="2126675" cy="25630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spc="30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mare Walter Neue Mager"/>
                </a:rPr>
                <a:t>ESTUDIOS CLÍNICOS</a:t>
              </a:r>
              <a:endParaRPr lang="en-US" sz="100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  <a:p>
              <a:pPr marL="0" indent="0">
                <a:buNone/>
              </a:pPr>
              <a:endParaRPr lang="en-US" sz="1100" spc="3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Mager" panose="020B0403040202060203" pitchFamily="34" charset="77"/>
                <a:cs typeface="Arial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CC17279-EB3E-075E-CEDC-4ED24F6DDE6C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5029200" y="2105890"/>
              <a:ext cx="2126673" cy="8035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200" dirty="0" err="1">
                  <a:solidFill>
                    <a:schemeClr val="bg1"/>
                  </a:solidFill>
                </a:rPr>
                <a:t>Collavant</a:t>
              </a:r>
              <a:r>
                <a:rPr lang="en-US" sz="1200" baseline="30000" dirty="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200" dirty="0">
                  <a:solidFill>
                    <a:schemeClr val="bg1"/>
                  </a:solidFill>
                </a:rPr>
                <a:t> n2 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ha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demostrado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proporcionar</a:t>
              </a:r>
              <a:br>
                <a:rPr lang="en-US" sz="1200" dirty="0">
                  <a:latin typeface="Amare Walter Neue Mager"/>
                </a:rPr>
              </a:b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una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reducción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significativa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en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la </a:t>
              </a:r>
              <a:r>
                <a:rPr lang="en-US" sz="1200" dirty="0" err="1">
                  <a:solidFill>
                    <a:schemeClr val="bg1"/>
                  </a:solidFill>
                  <a:latin typeface="Amare Walter Neue Mager"/>
                </a:rPr>
                <a:t>incomodidad</a:t>
              </a:r>
              <a:r>
                <a:rPr lang="en-US" sz="1200" dirty="0">
                  <a:solidFill>
                    <a:schemeClr val="bg1"/>
                  </a:solidFill>
                  <a:latin typeface="Amare Walter Neue Mager"/>
                </a:rPr>
                <a:t> articular.</a:t>
              </a:r>
              <a:endParaRPr lang="en-US" sz="1200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D1F612-99B5-672A-6D43-CBFA65B6A45B}"/>
                </a:ext>
              </a:extLst>
            </p:cNvPr>
            <p:cNvGrpSpPr/>
            <p:nvPr/>
          </p:nvGrpSpPr>
          <p:grpSpPr>
            <a:xfrm>
              <a:off x="5084618" y="3179618"/>
              <a:ext cx="2015836" cy="2216726"/>
              <a:chOff x="5735782" y="3525983"/>
              <a:chExt cx="2015836" cy="2216726"/>
            </a:xfrm>
          </p:grpSpPr>
          <p:sp>
            <p:nvSpPr>
              <p:cNvPr id="20" name="Down Arrow 19">
                <a:extLst>
                  <a:ext uri="{FF2B5EF4-FFF2-40B4-BE49-F238E27FC236}">
                    <a16:creationId xmlns:a16="http://schemas.microsoft.com/office/drawing/2014/main" id="{52D676EA-DF2F-FE8B-D707-0306FB839B60}"/>
                  </a:ext>
                </a:extLst>
              </p:cNvPr>
              <p:cNvSpPr/>
              <p:nvPr/>
            </p:nvSpPr>
            <p:spPr>
              <a:xfrm>
                <a:off x="5735782" y="3525983"/>
                <a:ext cx="2015836" cy="2216726"/>
              </a:xfrm>
              <a:prstGeom prst="downArrow">
                <a:avLst>
                  <a:gd name="adj1" fmla="val 65807"/>
                  <a:gd name="adj2" fmla="val 60196"/>
                </a:avLst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D9778-3B0D-79FD-2C56-2E4183136016}"/>
                  </a:ext>
                </a:extLst>
              </p:cNvPr>
              <p:cNvSpPr txBox="1"/>
              <p:nvPr/>
            </p:nvSpPr>
            <p:spPr>
              <a:xfrm>
                <a:off x="5975630" y="4605819"/>
                <a:ext cx="152400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chemeClr val="bg1"/>
                    </a:solidFill>
                    <a:latin typeface="Amare Walter Neue"/>
                  </a:rPr>
                  <a:t>en</a:t>
                </a:r>
                <a:r>
                  <a:rPr lang="en-US" sz="1200" dirty="0">
                    <a:solidFill>
                      <a:schemeClr val="bg1"/>
                    </a:solidFill>
                    <a:latin typeface="Amare Walter Neue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Amare Walter Neue"/>
                  </a:rPr>
                  <a:t>comparación</a:t>
                </a:r>
                <a:r>
                  <a:rPr lang="en-US" sz="1200" dirty="0">
                    <a:solidFill>
                      <a:schemeClr val="bg1"/>
                    </a:solidFill>
                    <a:latin typeface="Amare Walter Neue"/>
                  </a:rPr>
                  <a:t> con </a:t>
                </a:r>
                <a:r>
                  <a:rPr lang="en-US" sz="1200" dirty="0" err="1">
                    <a:solidFill>
                      <a:schemeClr val="bg1"/>
                    </a:solidFill>
                    <a:latin typeface="Amare Walter Neue"/>
                  </a:rPr>
                  <a:t>el</a:t>
                </a:r>
                <a:r>
                  <a:rPr lang="en-US" sz="1200" dirty="0">
                    <a:solidFill>
                      <a:schemeClr val="bg1"/>
                    </a:solidFill>
                    <a:latin typeface="Amare Walter Neue"/>
                  </a:rPr>
                  <a:t> placebo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A1A1BF-C13D-6364-B376-482F31C64E86}"/>
                  </a:ext>
                </a:extLst>
              </p:cNvPr>
              <p:cNvSpPr txBox="1"/>
              <p:nvPr/>
            </p:nvSpPr>
            <p:spPr>
              <a:xfrm>
                <a:off x="5981210" y="3906785"/>
                <a:ext cx="155863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i="1" dirty="0">
                    <a:solidFill>
                      <a:schemeClr val="bg1"/>
                    </a:solidFill>
                    <a:latin typeface="Recife Text SemiBold" pitchFamily="2" charset="77"/>
                  </a:rPr>
                  <a:t>44%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4F0C0C-1124-6011-1AD0-58F9CD0CA975}"/>
                  </a:ext>
                </a:extLst>
              </p:cNvPr>
              <p:cNvSpPr txBox="1"/>
              <p:nvPr/>
            </p:nvSpPr>
            <p:spPr>
              <a:xfrm>
                <a:off x="6024122" y="3613368"/>
                <a:ext cx="142701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mare Walter Neue Mager"/>
                    <a:ea typeface="+mn-lt"/>
                    <a:cs typeface="+mn-lt"/>
                  </a:rPr>
                  <a:t>REDUCCIÓN 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mare Walter Neue Mager"/>
                    <a:ea typeface="+mn-lt"/>
                    <a:cs typeface="+mn-lt"/>
                  </a:rPr>
                  <a:t>DE UN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AF7D7E-B317-E1EE-F924-FE35DB60E9D8}"/>
              </a:ext>
            </a:extLst>
          </p:cNvPr>
          <p:cNvGrpSpPr/>
          <p:nvPr/>
        </p:nvGrpSpPr>
        <p:grpSpPr>
          <a:xfrm>
            <a:off x="163620" y="528322"/>
            <a:ext cx="5017979" cy="426721"/>
            <a:chOff x="163620" y="250613"/>
            <a:chExt cx="5017979" cy="426721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A405C19-B679-B77D-76B2-90527D52AA4E}"/>
                </a:ext>
              </a:extLst>
            </p:cNvPr>
            <p:cNvSpPr/>
            <p:nvPr/>
          </p:nvSpPr>
          <p:spPr>
            <a:xfrm>
              <a:off x="163620" y="250613"/>
              <a:ext cx="5017979" cy="4267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0" rIns="0" bIns="0" rtlCol="0" anchor="ctr" anchorCtr="0"/>
            <a:lstStyle/>
            <a:p>
              <a:pPr marL="228600"/>
              <a:endParaRPr lang="en-US" sz="2400" dirty="0">
                <a:solidFill>
                  <a:schemeClr val="bg1"/>
                </a:solidFill>
                <a:latin typeface="Amare Walter Neue"/>
              </a:endParaRPr>
            </a:p>
            <a:p>
              <a:pPr marL="228600"/>
              <a:r>
                <a:rPr lang="en-US" sz="2400" dirty="0" err="1">
                  <a:solidFill>
                    <a:schemeClr val="bg1"/>
                  </a:solidFill>
                  <a:latin typeface="Amare Walter Neue"/>
                </a:rPr>
                <a:t>Inhibe</a:t>
              </a:r>
              <a:r>
                <a:rPr lang="en-US" sz="2400" dirty="0">
                  <a:solidFill>
                    <a:schemeClr val="bg1"/>
                  </a:solidFill>
                  <a:latin typeface="Amare Walter Neue Leicht"/>
                </a:rPr>
                <a:t>  </a:t>
              </a:r>
              <a:r>
                <a:rPr lang="en-US" sz="20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la </a:t>
              </a:r>
              <a:r>
                <a:rPr lang="en-US" sz="20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Pérdida</a:t>
              </a:r>
              <a:r>
                <a:rPr lang="en-US" sz="20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de </a:t>
              </a:r>
              <a:r>
                <a:rPr lang="en-US" sz="20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Colágeno</a:t>
              </a:r>
              <a:endParaRPr lang="en-US" sz="24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ecife Text Light"/>
              </a:endParaRPr>
            </a:p>
            <a:p>
              <a:pPr marL="228600"/>
              <a:endParaRPr lang="en-US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ecife Text Ligh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AF6EB3-1931-6641-E699-8C182D159061}"/>
                </a:ext>
              </a:extLst>
            </p:cNvPr>
            <p:cNvSpPr/>
            <p:nvPr/>
          </p:nvSpPr>
          <p:spPr>
            <a:xfrm>
              <a:off x="203199" y="298027"/>
              <a:ext cx="325121" cy="3251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latin typeface="Amare Walter Neue" panose="020B0503040202060203" pitchFamily="34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1232AF-8F6D-45A5-9184-EFE4E2AD10C5}"/>
              </a:ext>
            </a:extLst>
          </p:cNvPr>
          <p:cNvGrpSpPr/>
          <p:nvPr/>
        </p:nvGrpSpPr>
        <p:grpSpPr>
          <a:xfrm>
            <a:off x="10588752" y="411480"/>
            <a:ext cx="1407194" cy="1307592"/>
            <a:chOff x="10588752" y="411480"/>
            <a:chExt cx="1407194" cy="130759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8241795-361A-3CB2-5024-B6287966144C}"/>
                </a:ext>
              </a:extLst>
            </p:cNvPr>
            <p:cNvSpPr/>
            <p:nvPr/>
          </p:nvSpPr>
          <p:spPr>
            <a:xfrm>
              <a:off x="10588752" y="411480"/>
              <a:ext cx="1307592" cy="1307592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83E42B34-7855-5403-32A0-3CBE9EDA83CF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10732926" y="796869"/>
              <a:ext cx="1263020" cy="54690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mare Walter Neue" panose="020B05030402020602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050" dirty="0" err="1">
                  <a:solidFill>
                    <a:schemeClr val="accent3"/>
                  </a:solidFill>
                  <a:latin typeface="Amare Walter Neue Mittel"/>
                </a:rPr>
                <a:t>Mezcla</a:t>
              </a:r>
              <a:r>
                <a:rPr lang="en-US" sz="1050" dirty="0">
                  <a:solidFill>
                    <a:schemeClr val="accent3"/>
                  </a:solidFill>
                  <a:latin typeface="Amare Walter Neue Mittel"/>
                </a:rPr>
                <a:t> </a:t>
              </a:r>
              <a:br>
                <a:rPr lang="en-US" sz="1050" dirty="0">
                  <a:solidFill>
                    <a:schemeClr val="accent3"/>
                  </a:solidFill>
                  <a:latin typeface="Amare Walter Neue Mittel"/>
                </a:rPr>
              </a:br>
              <a:r>
                <a:rPr lang="en-US" sz="1050" dirty="0" err="1">
                  <a:solidFill>
                    <a:schemeClr val="accent3"/>
                  </a:solidFill>
                  <a:latin typeface="Amare Walter Neue Mittel"/>
                </a:rPr>
                <a:t>Exclusiva</a:t>
              </a:r>
              <a:r>
                <a:rPr lang="en-US" sz="1050" dirty="0">
                  <a:solidFill>
                    <a:schemeClr val="accent3"/>
                  </a:solidFill>
                  <a:latin typeface="Amare Walter Neue Mittel"/>
                </a:rPr>
                <a:t> de </a:t>
              </a:r>
              <a:r>
                <a:rPr lang="en-US" sz="1050" dirty="0" err="1">
                  <a:solidFill>
                    <a:schemeClr val="accent3"/>
                  </a:solidFill>
                  <a:latin typeface="Amare Walter Neue Mittel"/>
                </a:rPr>
                <a:t>Ingredientes</a:t>
              </a:r>
              <a:r>
                <a:rPr lang="en-US" sz="1050" dirty="0">
                  <a:solidFill>
                    <a:schemeClr val="accent3"/>
                  </a:solidFill>
                  <a:latin typeface="Amare Walter Neue Mittel"/>
                </a:rPr>
                <a:t>**</a:t>
              </a:r>
              <a:endParaRPr lang="en-US" sz="1050" dirty="0">
                <a:solidFill>
                  <a:schemeClr val="accent3"/>
                </a:solidFill>
                <a:latin typeface="Amare Walter Neue Mittel"/>
                <a:cs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38AC5D-0045-DA53-E094-5282E64082BE}"/>
              </a:ext>
            </a:extLst>
          </p:cNvPr>
          <p:cNvSpPr txBox="1"/>
          <p:nvPr/>
        </p:nvSpPr>
        <p:spPr>
          <a:xfrm>
            <a:off x="6323363" y="6306541"/>
            <a:ext cx="4916007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en-US" dirty="0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3C5C5D-ABBA-56A4-12DF-4E05872C7856}"/>
              </a:ext>
            </a:extLst>
          </p:cNvPr>
          <p:cNvSpPr txBox="1"/>
          <p:nvPr/>
        </p:nvSpPr>
        <p:spPr>
          <a:xfrm>
            <a:off x="6322179" y="5850599"/>
            <a:ext cx="4266073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accent3"/>
                </a:solidFill>
              </a:rPr>
              <a:t>**La combinación patentada de Collavant® n2 y Mobilee® es una mezcla exclusiva de la industria, disponible únicamente en Amare.</a:t>
            </a:r>
            <a:br>
              <a:rPr lang="en-US" sz="800" dirty="0">
                <a:solidFill>
                  <a:schemeClr val="accent3"/>
                </a:solidFill>
              </a:rPr>
            </a:br>
            <a:r>
              <a:rPr lang="en-US" sz="800">
                <a:solidFill>
                  <a:schemeClr val="accent3"/>
                </a:solidFill>
              </a:rPr>
              <a:t> Collavant® n2 y Mobilee® son marcas registradas licenciadas por BIOIBERICA, S.A.U.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051E0-5726-E156-04E1-681992AF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4B32443-71B5-69FC-F92D-B92365F7144E}"/>
              </a:ext>
            </a:extLst>
          </p:cNvPr>
          <p:cNvGrpSpPr/>
          <p:nvPr/>
        </p:nvGrpSpPr>
        <p:grpSpPr>
          <a:xfrm>
            <a:off x="4008420" y="1334371"/>
            <a:ext cx="4172687" cy="4805442"/>
            <a:chOff x="4008420" y="1334371"/>
            <a:chExt cx="4172687" cy="48054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0B8C1D2-1204-8F2A-E219-7F769286947E}"/>
                </a:ext>
              </a:extLst>
            </p:cNvPr>
            <p:cNvGrpSpPr/>
            <p:nvPr/>
          </p:nvGrpSpPr>
          <p:grpSpPr>
            <a:xfrm>
              <a:off x="4008420" y="1334371"/>
              <a:ext cx="4172687" cy="4805442"/>
              <a:chOff x="6509166" y="1348226"/>
              <a:chExt cx="4172687" cy="4805442"/>
            </a:xfrm>
          </p:grpSpPr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232258DA-58B4-734A-B1A2-8F1824689183}"/>
                  </a:ext>
                </a:extLst>
              </p:cNvPr>
              <p:cNvSpPr/>
              <p:nvPr/>
            </p:nvSpPr>
            <p:spPr>
              <a:xfrm rot="9010812">
                <a:off x="6886691" y="180419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iangle 59">
                <a:extLst>
                  <a:ext uri="{FF2B5EF4-FFF2-40B4-BE49-F238E27FC236}">
                    <a16:creationId xmlns:a16="http://schemas.microsoft.com/office/drawing/2014/main" id="{E8C8078C-64A0-70C7-518D-AC811C83A4E9}"/>
                  </a:ext>
                </a:extLst>
              </p:cNvPr>
              <p:cNvSpPr/>
              <p:nvPr/>
            </p:nvSpPr>
            <p:spPr>
              <a:xfrm rot="12586376">
                <a:off x="7904602" y="1800644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>
                <a:extLst>
                  <a:ext uri="{FF2B5EF4-FFF2-40B4-BE49-F238E27FC236}">
                    <a16:creationId xmlns:a16="http://schemas.microsoft.com/office/drawing/2014/main" id="{15209669-9098-70E6-11EE-5A785BA33FCC}"/>
                  </a:ext>
                </a:extLst>
              </p:cNvPr>
              <p:cNvSpPr/>
              <p:nvPr/>
            </p:nvSpPr>
            <p:spPr>
              <a:xfrm rot="16200000">
                <a:off x="8405564" y="2676932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60623764-A18B-20D2-AEDC-E72BB12910C5}"/>
                  </a:ext>
                </a:extLst>
              </p:cNvPr>
              <p:cNvSpPr/>
              <p:nvPr/>
            </p:nvSpPr>
            <p:spPr>
              <a:xfrm rot="19800489">
                <a:off x="7904002" y="3554849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CDE69BD7-B314-0A26-AF48-49E82C0FAB18}"/>
                  </a:ext>
                </a:extLst>
              </p:cNvPr>
              <p:cNvSpPr/>
              <p:nvPr/>
            </p:nvSpPr>
            <p:spPr>
              <a:xfrm rot="1814606">
                <a:off x="6869172" y="3552928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66241509-BFCB-CAA4-B8A6-EB9249755E84}"/>
                  </a:ext>
                </a:extLst>
              </p:cNvPr>
              <p:cNvSpPr/>
              <p:nvPr/>
            </p:nvSpPr>
            <p:spPr>
              <a:xfrm rot="5400000">
                <a:off x="6343483" y="2692343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6339943E-BF87-905E-F4D4-5B4D2DFA76F4}"/>
                  </a:ext>
                </a:extLst>
              </p:cNvPr>
              <p:cNvSpPr/>
              <p:nvPr/>
            </p:nvSpPr>
            <p:spPr>
              <a:xfrm rot="5400000">
                <a:off x="6192926" y="166474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BF1AE7C-F7D4-9890-DF5F-891C2698048D}"/>
                  </a:ext>
                </a:extLst>
              </p:cNvPr>
              <p:cNvGrpSpPr/>
              <p:nvPr/>
            </p:nvGrpSpPr>
            <p:grpSpPr>
              <a:xfrm>
                <a:off x="6509166" y="1348227"/>
                <a:ext cx="4172686" cy="4805441"/>
                <a:chOff x="6509166" y="1348227"/>
                <a:chExt cx="4172686" cy="4805441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5ACDD3CD-3D15-F884-3029-AA85940CD9EB}"/>
                    </a:ext>
                  </a:extLst>
                </p:cNvPr>
                <p:cNvCxnSpPr>
                  <a:cxnSpLocks/>
                  <a:stCxn id="65" idx="3"/>
                  <a:endCxn id="65" idx="0"/>
                </p:cNvCxnSpPr>
                <p:nvPr/>
              </p:nvCxnSpPr>
              <p:spPr>
                <a:xfrm>
                  <a:off x="8595647" y="1348227"/>
                  <a:ext cx="0" cy="480544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32A52D9F-939F-9EDF-6D7A-22C10CFA741A}"/>
                    </a:ext>
                  </a:extLst>
                </p:cNvPr>
                <p:cNvCxnSpPr>
                  <a:cxnSpLocks/>
                  <a:stCxn id="65" idx="4"/>
                  <a:endCxn id="64" idx="4"/>
                </p:cNvCxnSpPr>
                <p:nvPr/>
              </p:nvCxnSpPr>
              <p:spPr>
                <a:xfrm flipH="1">
                  <a:off x="6509166" y="2556891"/>
                  <a:ext cx="4172686" cy="2372161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1E2FBFB-33CD-C272-1AEE-DE5EA9997315}"/>
                    </a:ext>
                  </a:extLst>
                </p:cNvPr>
                <p:cNvCxnSpPr>
                  <a:cxnSpLocks/>
                  <a:stCxn id="65" idx="5"/>
                  <a:endCxn id="64" idx="2"/>
                </p:cNvCxnSpPr>
                <p:nvPr/>
              </p:nvCxnSpPr>
              <p:spPr>
                <a:xfrm flipH="1" flipV="1">
                  <a:off x="6509166" y="2526661"/>
                  <a:ext cx="4172686" cy="2418343"/>
                </a:xfrm>
                <a:prstGeom prst="line">
                  <a:avLst/>
                </a:prstGeom>
                <a:ln w="9525">
                  <a:solidFill>
                    <a:schemeClr val="bg1">
                      <a:alpha val="50448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E6D81715-CA6A-CBF7-BA28-1E9E09631369}"/>
                </a:ext>
              </a:extLst>
            </p:cNvPr>
            <p:cNvSpPr txBox="1">
              <a:spLocks/>
            </p:cNvSpPr>
            <p:nvPr>
              <p:custDataLst>
                <p:tags r:id="rId16"/>
              </p:custDataLst>
            </p:nvPr>
          </p:nvSpPr>
          <p:spPr>
            <a:xfrm>
              <a:off x="4783564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2" name="Title 1">
              <a:extLst>
                <a:ext uri="{FF2B5EF4-FFF2-40B4-BE49-F238E27FC236}">
                  <a16:creationId xmlns:a16="http://schemas.microsoft.com/office/drawing/2014/main" id="{0F10485F-4AD5-2A80-FC2E-487B63A5E8A8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6344652" y="4817932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bg1"/>
                  </a:solidFill>
                </a:rPr>
                <a:t>GPX-4™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7923F84B-8CE1-6D2A-5E19-9ED3F8D5358F}"/>
                </a:ext>
              </a:extLst>
            </p:cNvPr>
            <p:cNvSpPr txBox="1"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4224734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4" name="Title 1">
              <a:extLst>
                <a:ext uri="{FF2B5EF4-FFF2-40B4-BE49-F238E27FC236}">
                  <a16:creationId xmlns:a16="http://schemas.microsoft.com/office/drawing/2014/main" id="{348557CC-93E3-B00C-BE04-C15876E29DF2}"/>
                </a:ext>
              </a:extLst>
            </p:cNvPr>
            <p:cNvSpPr txBox="1">
              <a:spLocks/>
            </p:cNvSpPr>
            <p:nvPr>
              <p:custDataLst>
                <p:tags r:id="rId19"/>
              </p:custDataLst>
            </p:nvPr>
          </p:nvSpPr>
          <p:spPr>
            <a:xfrm>
              <a:off x="6888842" y="3602104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ACECFA64-C02A-82F7-F68A-2ECB93F43BA2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6344652" y="2304120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Mobilee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C4001FCC-D4C7-01E8-B25D-6541F2D853AD}"/>
                </a:ext>
              </a:extLst>
            </p:cNvPr>
            <p:cNvSpPr txBox="1"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4580709" y="2306535"/>
              <a:ext cx="130620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bg1"/>
                  </a:solidFill>
                </a:rPr>
                <a:t>Collavant</a:t>
              </a:r>
              <a:r>
                <a:rPr lang="en-US" sz="1400" kern="0" baseline="30000">
                  <a:solidFill>
                    <a:schemeClr val="bg1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bg1"/>
                  </a:solidFill>
                  <a:cs typeface="Arial"/>
                  <a:sym typeface="Arial"/>
                </a:rPr>
                <a:t> n2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8C386EC-5F72-5489-8B2E-9874011E43F0}"/>
              </a:ext>
            </a:extLst>
          </p:cNvPr>
          <p:cNvGrpSpPr/>
          <p:nvPr/>
        </p:nvGrpSpPr>
        <p:grpSpPr>
          <a:xfrm>
            <a:off x="4008013" y="1339916"/>
            <a:ext cx="4172687" cy="4805442"/>
            <a:chOff x="4008013" y="1339916"/>
            <a:chExt cx="4172687" cy="48054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A74CFA3-187E-6280-A418-79FFDE54D9F3}"/>
                </a:ext>
              </a:extLst>
            </p:cNvPr>
            <p:cNvGrpSpPr/>
            <p:nvPr/>
          </p:nvGrpSpPr>
          <p:grpSpPr>
            <a:xfrm>
              <a:off x="4008013" y="1339916"/>
              <a:ext cx="4172687" cy="4805442"/>
              <a:chOff x="4008013" y="1339916"/>
              <a:chExt cx="4172687" cy="4805442"/>
            </a:xfrm>
          </p:grpSpPr>
          <p:sp>
            <p:nvSpPr>
              <p:cNvPr id="113" name="Triangle 112">
                <a:extLst>
                  <a:ext uri="{FF2B5EF4-FFF2-40B4-BE49-F238E27FC236}">
                    <a16:creationId xmlns:a16="http://schemas.microsoft.com/office/drawing/2014/main" id="{D562DAB9-3106-BFB8-0142-D363CC81DB6D}"/>
                  </a:ext>
                </a:extLst>
              </p:cNvPr>
              <p:cNvSpPr/>
              <p:nvPr/>
            </p:nvSpPr>
            <p:spPr>
              <a:xfrm rot="9010812">
                <a:off x="4385538" y="1804195"/>
                <a:ext cx="2402391" cy="2130552"/>
              </a:xfrm>
              <a:prstGeom prst="triangle">
                <a:avLst/>
              </a:prstGeom>
              <a:solidFill>
                <a:srgbClr val="EACAE4"/>
              </a:solidFill>
              <a:ln>
                <a:solidFill>
                  <a:schemeClr val="bg1">
                    <a:alpha val="4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8C46FA9B-3EEE-43D8-E2AE-961294D6BA4B}"/>
                  </a:ext>
                </a:extLst>
              </p:cNvPr>
              <p:cNvSpPr/>
              <p:nvPr/>
            </p:nvSpPr>
            <p:spPr>
              <a:xfrm rot="12586376">
                <a:off x="5403449" y="1800645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1615FFB3-313D-A8E2-18DF-084E61BA571C}"/>
                  </a:ext>
                </a:extLst>
              </p:cNvPr>
              <p:cNvSpPr/>
              <p:nvPr/>
            </p:nvSpPr>
            <p:spPr>
              <a:xfrm rot="16200000">
                <a:off x="5904411" y="2676933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5B57683E-7D24-67A7-5301-129F9C26F320}"/>
                  </a:ext>
                </a:extLst>
              </p:cNvPr>
              <p:cNvSpPr/>
              <p:nvPr/>
            </p:nvSpPr>
            <p:spPr>
              <a:xfrm rot="19800489">
                <a:off x="5402849" y="3554850"/>
                <a:ext cx="2402391" cy="213055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riangle 116">
                <a:extLst>
                  <a:ext uri="{FF2B5EF4-FFF2-40B4-BE49-F238E27FC236}">
                    <a16:creationId xmlns:a16="http://schemas.microsoft.com/office/drawing/2014/main" id="{6ECAABF8-5CD6-5DD0-8BF3-38F0A4BEB888}"/>
                  </a:ext>
                </a:extLst>
              </p:cNvPr>
              <p:cNvSpPr/>
              <p:nvPr/>
            </p:nvSpPr>
            <p:spPr>
              <a:xfrm rot="1814606">
                <a:off x="4368019" y="3552929"/>
                <a:ext cx="2430973" cy="2128503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1EB4D7D9-A47C-E59B-FC60-A6D83699ABE8}"/>
                  </a:ext>
                </a:extLst>
              </p:cNvPr>
              <p:cNvSpPr/>
              <p:nvPr/>
            </p:nvSpPr>
            <p:spPr>
              <a:xfrm rot="5400000">
                <a:off x="3842330" y="2692344"/>
                <a:ext cx="2402391" cy="2071026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786E2A4-ECF0-EFA7-43EC-750B5AC81F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494" y="1339917"/>
                <a:ext cx="0" cy="4805441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B4B56FBE-6167-99A1-2574-0A2AA4FEF60B}"/>
                  </a:ext>
                </a:extLst>
              </p:cNvPr>
              <p:cNvCxnSpPr>
                <a:cxnSpLocks/>
                <a:endCxn id="118" idx="4"/>
              </p:cNvCxnSpPr>
              <p:nvPr/>
            </p:nvCxnSpPr>
            <p:spPr>
              <a:xfrm flipH="1">
                <a:off x="4008013" y="2548581"/>
                <a:ext cx="4172686" cy="238047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834086A-5FAB-D401-D7A5-EE320E94A81E}"/>
                  </a:ext>
                </a:extLst>
              </p:cNvPr>
              <p:cNvCxnSpPr>
                <a:cxnSpLocks/>
                <a:endCxn id="118" idx="2"/>
              </p:cNvCxnSpPr>
              <p:nvPr/>
            </p:nvCxnSpPr>
            <p:spPr>
              <a:xfrm flipH="1" flipV="1">
                <a:off x="4008013" y="2526662"/>
                <a:ext cx="4172686" cy="2410032"/>
              </a:xfrm>
              <a:prstGeom prst="line">
                <a:avLst/>
              </a:prstGeom>
              <a:ln w="9525">
                <a:solidFill>
                  <a:schemeClr val="bg1">
                    <a:alpha val="50448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Hexagon 121">
                <a:extLst>
                  <a:ext uri="{FF2B5EF4-FFF2-40B4-BE49-F238E27FC236}">
                    <a16:creationId xmlns:a16="http://schemas.microsoft.com/office/drawing/2014/main" id="{7101293B-6F20-03B5-53C1-408E9B9CF77A}"/>
                  </a:ext>
                </a:extLst>
              </p:cNvPr>
              <p:cNvSpPr/>
              <p:nvPr/>
            </p:nvSpPr>
            <p:spPr>
              <a:xfrm rot="5400000">
                <a:off x="3691773" y="1656431"/>
                <a:ext cx="4805441" cy="4172412"/>
              </a:xfrm>
              <a:prstGeom prst="hexagon">
                <a:avLst>
                  <a:gd name="adj" fmla="val 28968"/>
                  <a:gd name="vf" fmla="val 115470"/>
                </a:avLst>
              </a:prstGeom>
              <a:noFill/>
              <a:ln w="53975">
                <a:solidFill>
                  <a:schemeClr val="accent3"/>
                </a:solidFill>
              </a:ln>
              <a:effectLst>
                <a:glow rad="101600">
                  <a:schemeClr val="accent3">
                    <a:lumMod val="60000"/>
                    <a:lumOff val="40000"/>
                    <a:alpha val="11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itle 1">
              <a:extLst>
                <a:ext uri="{FF2B5EF4-FFF2-40B4-BE49-F238E27FC236}">
                  <a16:creationId xmlns:a16="http://schemas.microsoft.com/office/drawing/2014/main" id="{9FB89CE6-3B0E-2F77-9170-1A1EF2DBD9D6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4782418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Dermial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F14527FF-970E-A917-8A13-9E0D77D1CDBF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6343506" y="4816786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>
                  <a:solidFill>
                    <a:schemeClr val="accent3"/>
                  </a:solidFill>
                </a:rPr>
                <a:t>GPX-4™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FBA12AC0-C57B-DC5C-AEA0-65F75E279541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4223588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err="1">
                  <a:solidFill>
                    <a:schemeClr val="accent3"/>
                  </a:solidFill>
                </a:rPr>
                <a:t>Cerebiome</a:t>
              </a:r>
              <a:r>
                <a:rPr lang="en-US" sz="1400" kern="0" baseline="30000">
                  <a:solidFill>
                    <a:schemeClr val="accent3"/>
                  </a:solidFill>
                  <a:cs typeface="Arial"/>
                  <a:sym typeface="Arial"/>
                </a:rPr>
                <a:t>®</a:t>
              </a:r>
              <a:r>
                <a:rPr lang="en-US" sz="1400" kern="0">
                  <a:solidFill>
                    <a:schemeClr val="accent3"/>
                  </a:solidFill>
                  <a:cs typeface="Arial"/>
                  <a:sym typeface="Arial"/>
                </a:rPr>
                <a:t> </a:t>
              </a:r>
              <a:endParaRPr lang="en-US" sz="1400">
                <a:solidFill>
                  <a:schemeClr val="accent3"/>
                </a:solidFill>
              </a:endParaRPr>
            </a:p>
          </p:txBody>
        </p:sp>
        <p:sp>
          <p:nvSpPr>
            <p:cNvPr id="126" name="Title 1">
              <a:extLst>
                <a:ext uri="{FF2B5EF4-FFF2-40B4-BE49-F238E27FC236}">
                  <a16:creationId xmlns:a16="http://schemas.microsoft.com/office/drawing/2014/main" id="{FC55B7DE-FB89-BCEE-0FB5-2A66F340A9FD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6887696" y="3600958"/>
              <a:ext cx="1202342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bg2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 </a:t>
              </a:r>
              <a:endParaRPr lang="en-US" sz="1400" dirty="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3D950851-C7C1-6EEC-217C-673EC7D90A46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6343506" y="2302974"/>
              <a:ext cx="1068149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bg2"/>
                  </a:solidFill>
                  <a:latin typeface="Amare Walter Neue Mager"/>
                </a:rPr>
                <a:t>Mobilee</a:t>
              </a:r>
              <a:r>
                <a:rPr lang="en-US" sz="1400" kern="0" baseline="30000" dirty="0">
                  <a:solidFill>
                    <a:schemeClr val="bg2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endParaRPr lang="en-US" sz="1400">
                <a:solidFill>
                  <a:schemeClr val="bg2"/>
                </a:solidFill>
                <a:latin typeface="Amare Walter Neue Mager"/>
              </a:endParaRPr>
            </a:p>
          </p:txBody>
        </p:sp>
        <p:sp>
          <p:nvSpPr>
            <p:cNvPr id="128" name="Title 1">
              <a:extLst>
                <a:ext uri="{FF2B5EF4-FFF2-40B4-BE49-F238E27FC236}">
                  <a16:creationId xmlns:a16="http://schemas.microsoft.com/office/drawing/2014/main" id="{5691F4AE-A0B5-3627-E82A-4A29CE0AA913}"/>
                </a:ext>
              </a:extLst>
            </p:cNvPr>
            <p:cNvSpPr txBox="1"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4577051" y="2302974"/>
              <a:ext cx="1309377" cy="270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i="0" kern="1200">
                  <a:solidFill>
                    <a:schemeClr val="tx1"/>
                  </a:solidFill>
                  <a:latin typeface="Amare Walter Neue Mager" panose="020B0403040202060203" pitchFamily="34" charset="77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defRPr/>
              </a:pPr>
              <a:r>
                <a:rPr lang="en-US" sz="1400" dirty="0" err="1">
                  <a:solidFill>
                    <a:schemeClr val="accent3"/>
                  </a:solidFill>
                  <a:latin typeface="Amare Walter Neue Mager"/>
                </a:rPr>
                <a:t>Collavant</a:t>
              </a:r>
              <a:r>
                <a:rPr lang="en-US" sz="1400" kern="0" baseline="3000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®</a:t>
              </a:r>
              <a:r>
                <a:rPr lang="en-US" sz="1400" kern="0" dirty="0">
                  <a:solidFill>
                    <a:schemeClr val="accent3"/>
                  </a:solidFill>
                  <a:latin typeface="Amare Walter Neue Mager"/>
                  <a:cs typeface="Arial"/>
                  <a:sym typeface="Arial"/>
                </a:rPr>
                <a:t> n2</a:t>
              </a:r>
              <a:endParaRPr lang="en-US" sz="1400" dirty="0">
                <a:solidFill>
                  <a:schemeClr val="accent3"/>
                </a:solidFill>
                <a:latin typeface="Amare Walter Neue Mager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19B3930-EA18-BB87-D82A-AD1FE6278CC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EFE236-622E-6722-8106-D527D64BEEF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42899" y="435195"/>
            <a:ext cx="1144758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La </a:t>
            </a:r>
            <a:r>
              <a:rPr lang="en-US" sz="2800" dirty="0" err="1">
                <a:solidFill>
                  <a:schemeClr val="accent3"/>
                </a:solidFill>
                <a:latin typeface="Amare Walter Neue Leicht"/>
              </a:rPr>
              <a:t>Solución</a:t>
            </a:r>
            <a:r>
              <a:rPr lang="en-US" sz="2800" dirty="0">
                <a:solidFill>
                  <a:schemeClr val="accent3"/>
                </a:solidFill>
                <a:latin typeface="Amare Walter Neue Leicht"/>
              </a:rPr>
              <a:t>: </a:t>
            </a:r>
            <a:r>
              <a:rPr lang="en-US" sz="2800" b="1" dirty="0">
                <a:solidFill>
                  <a:schemeClr val="accent3"/>
                </a:solidFill>
                <a:latin typeface="Amare Walter Neue Halbfett" panose="020B0503040202060203" pitchFamily="34" charset="77"/>
              </a:rPr>
              <a:t>Amare </a:t>
            </a:r>
            <a:r>
              <a:rPr lang="en-US" sz="2800" b="1" dirty="0" err="1">
                <a:solidFill>
                  <a:schemeClr val="accent3"/>
                </a:solidFill>
                <a:latin typeface="Amare Walter Neue Halbfett" panose="020B0503040202060203" pitchFamily="34" charset="77"/>
              </a:rPr>
              <a:t>NeuCollagen</a:t>
            </a:r>
            <a:r>
              <a:rPr lang="en-US" sz="2800" baseline="30000" dirty="0">
                <a:solidFill>
                  <a:schemeClr val="accent3"/>
                </a:solidFill>
                <a:latin typeface="Amare Walter Neue Leicht"/>
              </a:rPr>
              <a:t>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C377A2-01DF-1EE9-25F0-799131E3501A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5290E842-9F07-A7B1-A00A-F117C3FDCD4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 rot="19798531">
            <a:off x="3605189" y="1230330"/>
            <a:ext cx="2437055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Inhibe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pérdida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de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3EF9B-5781-273D-A448-AF9A427BFEE8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 rot="5400000">
            <a:off x="7413424" y="3359309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salud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muscular* </a:t>
            </a:r>
            <a:endParaRPr lang="en-US" sz="20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D4EC0413-466F-20FC-C90B-F06C6CF5A9F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12617120">
            <a:off x="3606235" y="5599181"/>
            <a:ext cx="2442566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Irradia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desde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el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interior*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891E7BA-EECA-9F1A-7F6F-D68805F9E03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 rot="5400000">
            <a:off x="7387412" y="3359311"/>
            <a:ext cx="2435626" cy="754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Apoya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  <a:endParaRPr lang="en-US" sz="1200" i="1">
              <a:solidFill>
                <a:schemeClr val="accent3"/>
              </a:solidFill>
              <a:latin typeface="Recife Tex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6672E-14D5-F322-42CC-C2A033D1B56E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r="71335" b="-142307"/>
          <a:stretch>
            <a:fillRect/>
          </a:stretch>
        </p:blipFill>
        <p:spPr>
          <a:xfrm>
            <a:off x="297873" y="6454363"/>
            <a:ext cx="965443" cy="37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5309F-BECE-B0F9-2138-CFA3A07246F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3328" y="6422804"/>
            <a:ext cx="2443691" cy="390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11684-CE57-D4EC-F68F-08AE36DE6C6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1839842">
            <a:off x="6090932" y="1166012"/>
            <a:ext cx="2673072" cy="728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Mantiene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comodidad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</a:t>
            </a:r>
          </a:p>
          <a:p>
            <a:pPr algn="ctr"/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y la </a:t>
            </a:r>
            <a:r>
              <a:rPr lang="en-US" sz="1200" i="1" dirty="0" err="1">
                <a:solidFill>
                  <a:schemeClr val="accent3"/>
                </a:solidFill>
                <a:latin typeface="Recife Text"/>
              </a:rPr>
              <a:t>movilidad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 articular*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687279-457C-5000-5721-91DAABABD62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8993016">
            <a:off x="6208573" y="5708145"/>
            <a:ext cx="2443710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Aumenta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la producción natural</a:t>
            </a:r>
          </a:p>
          <a:p>
            <a:pPr algn="ctr"/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de colágeno</a:t>
            </a:r>
            <a:r>
              <a:rPr lang="en-US" sz="1200" i="1" dirty="0">
                <a:solidFill>
                  <a:schemeClr val="accent3"/>
                </a:solidFill>
                <a:latin typeface="Recife Text"/>
              </a:rPr>
              <a:t>*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C6B82-1532-F686-A311-37142F3CED6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 rot="16200000">
            <a:off x="1766654" y="3269338"/>
            <a:ext cx="3561379" cy="66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Ayuda a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mare Walter Neue Leicht"/>
              </a:rPr>
              <a:t>Manejar</a:t>
            </a:r>
            <a:br>
              <a:rPr lang="en-US" sz="2000" dirty="0">
                <a:latin typeface="Amare Walter Neue Leicht" panose="020B0303040202060203" pitchFamily="34" charset="77"/>
              </a:rPr>
            </a:br>
            <a:r>
              <a:rPr lang="es-ES" sz="1200" i="1" dirty="0">
                <a:solidFill>
                  <a:schemeClr val="accent3"/>
                </a:solidFill>
                <a:latin typeface="Recife Text"/>
              </a:rPr>
              <a:t>el cortisol y el estrés diario*</a:t>
            </a:r>
            <a:endParaRPr lang="en-US" sz="2000" i="1" dirty="0">
              <a:solidFill>
                <a:schemeClr val="accent3"/>
              </a:solidFill>
              <a:latin typeface="Recife Tex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8F704-B803-1A14-B1A7-FE2347064FBD}"/>
              </a:ext>
            </a:extLst>
          </p:cNvPr>
          <p:cNvSpPr txBox="1"/>
          <p:nvPr/>
        </p:nvSpPr>
        <p:spPr>
          <a:xfrm>
            <a:off x="8164831" y="5821218"/>
            <a:ext cx="37897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Collavant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n2,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Dermial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y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Mobilee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® son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licenciadas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BIOIBERICA, S.A.U. GPX-4™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licenciada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Newtree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Co. LTD.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Cerebiome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es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una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marca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registrada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rgbClr val="5F2756"/>
                </a:solidFill>
                <a:latin typeface="Amare Walter Neue"/>
              </a:rPr>
              <a:t>Danstar</a:t>
            </a:r>
            <a:r>
              <a:rPr lang="en-US" sz="800" dirty="0">
                <a:solidFill>
                  <a:srgbClr val="5F2756"/>
                </a:solidFill>
                <a:latin typeface="Amare Walter Neue"/>
              </a:rPr>
              <a:t> Ferment AG.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B386A-18D6-1B80-80E5-A31E9E4DC753}"/>
              </a:ext>
            </a:extLst>
          </p:cNvPr>
          <p:cNvSpPr txBox="1"/>
          <p:nvPr/>
        </p:nvSpPr>
        <p:spPr>
          <a:xfrm>
            <a:off x="8163190" y="6334017"/>
            <a:ext cx="3948062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3"/>
                </a:solidFill>
                <a:effectLst/>
                <a:latin typeface="Amare Walter Neue" panose="020B0503040202060203" pitchFamily="34" charset="77"/>
              </a:rPr>
              <a:t>*Estas declaraciones no han sido evaluadas por la Administración de Alimentos y Medicamentos de los Estados Unidos (FDA). Este producto no está destinado 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27843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2">
                <a:alpha val="50406"/>
                <a:lumMod val="30000"/>
                <a:lumOff val="70000"/>
              </a:schemeClr>
            </a:gs>
            <a:gs pos="0">
              <a:schemeClr val="bg1"/>
            </a:gs>
            <a:gs pos="100000">
              <a:schemeClr val="accent3">
                <a:lumMod val="0"/>
                <a:lumOff val="100000"/>
              </a:schemeClr>
            </a:gs>
          </a:gsLst>
          <a:lin ang="2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977AA-D593-FFA8-37F8-2DEAFFFFE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AC4C63-3D1A-7E2B-BD56-ECB3C5C3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0354" r="20354"/>
          <a:stretch/>
        </p:blipFill>
        <p:spPr bwMode="auto">
          <a:xfrm>
            <a:off x="6095999" y="0"/>
            <a:ext cx="609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896BBC33-762C-0ECF-2BA3-869D15EA3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r="16496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AED13FF-E7FE-3F71-C634-B68EEB89D93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8430" y="225873"/>
            <a:ext cx="4657725" cy="3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300">
              <a:solidFill>
                <a:schemeClr val="accent3">
                  <a:lumMod val="60000"/>
                  <a:lumOff val="40000"/>
                </a:schemeClr>
              </a:solidFill>
              <a:latin typeface="Amare Walter Neue" panose="020B050304020206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C1479A-43FA-0486-1061-06CCCF90610A}"/>
              </a:ext>
            </a:extLst>
          </p:cNvPr>
          <p:cNvSpPr/>
          <p:nvPr/>
        </p:nvSpPr>
        <p:spPr>
          <a:xfrm>
            <a:off x="0" y="1"/>
            <a:ext cx="12192000" cy="111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17A30E-45E4-4DB4-38D3-21F324511CE4}"/>
              </a:ext>
            </a:extLst>
          </p:cNvPr>
          <p:cNvGrpSpPr/>
          <p:nvPr/>
        </p:nvGrpSpPr>
        <p:grpSpPr>
          <a:xfrm>
            <a:off x="5770110" y="374178"/>
            <a:ext cx="671946" cy="773841"/>
            <a:chOff x="4008013" y="1339916"/>
            <a:chExt cx="4172687" cy="4805442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D7E88E6C-E1CC-F000-D1FD-75C10CFD9D3F}"/>
                </a:ext>
              </a:extLst>
            </p:cNvPr>
            <p:cNvSpPr/>
            <p:nvPr/>
          </p:nvSpPr>
          <p:spPr>
            <a:xfrm rot="9010812">
              <a:off x="4385538" y="1804195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B0E129E1-CADD-BD79-2514-9AB4DA434CD2}"/>
                </a:ext>
              </a:extLst>
            </p:cNvPr>
            <p:cNvSpPr/>
            <p:nvPr/>
          </p:nvSpPr>
          <p:spPr>
            <a:xfrm rot="12586376">
              <a:off x="5403449" y="1800645"/>
              <a:ext cx="2402391" cy="2130552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4ED56F54-4E1D-DC2B-BFC5-64F956A35DA6}"/>
                </a:ext>
              </a:extLst>
            </p:cNvPr>
            <p:cNvSpPr/>
            <p:nvPr/>
          </p:nvSpPr>
          <p:spPr>
            <a:xfrm rot="16200000">
              <a:off x="5904411" y="2676933"/>
              <a:ext cx="2402391" cy="2130552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53A9A3B-BDBE-3347-195F-9559A0E1E586}"/>
                </a:ext>
              </a:extLst>
            </p:cNvPr>
            <p:cNvSpPr/>
            <p:nvPr/>
          </p:nvSpPr>
          <p:spPr>
            <a:xfrm rot="19800489">
              <a:off x="5402849" y="3554850"/>
              <a:ext cx="2402391" cy="2130552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E4357A90-CFE2-489D-E645-74FD8EBCC21C}"/>
                </a:ext>
              </a:extLst>
            </p:cNvPr>
            <p:cNvSpPr/>
            <p:nvPr/>
          </p:nvSpPr>
          <p:spPr>
            <a:xfrm rot="1814606">
              <a:off x="4368019" y="3552929"/>
              <a:ext cx="2430973" cy="212850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42DECBA4-C971-9658-ED77-A41EEB4F9CF5}"/>
                </a:ext>
              </a:extLst>
            </p:cNvPr>
            <p:cNvSpPr/>
            <p:nvPr/>
          </p:nvSpPr>
          <p:spPr>
            <a:xfrm rot="5400000">
              <a:off x="3842330" y="2692344"/>
              <a:ext cx="2402391" cy="207102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D229BC-9837-2A6E-0814-291BB380B04E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94" y="1339917"/>
              <a:ext cx="0" cy="480544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44B159-0AF5-25E2-DBDA-B2DD01C361E9}"/>
                </a:ext>
              </a:extLst>
            </p:cNvPr>
            <p:cNvCxnSpPr>
              <a:cxnSpLocks/>
              <a:endCxn id="19" idx="4"/>
            </p:cNvCxnSpPr>
            <p:nvPr/>
          </p:nvCxnSpPr>
          <p:spPr>
            <a:xfrm flipH="1">
              <a:off x="4008013" y="2548581"/>
              <a:ext cx="4172686" cy="238047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9D5500-56E3-33F2-C4B4-2B8E6B5CBF2D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H="1" flipV="1">
              <a:off x="4008013" y="2526662"/>
              <a:ext cx="4172686" cy="2410032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FF7CF14C-E0F9-EAA5-787B-B08A61BA9BD3}"/>
                </a:ext>
              </a:extLst>
            </p:cNvPr>
            <p:cNvSpPr/>
            <p:nvPr/>
          </p:nvSpPr>
          <p:spPr>
            <a:xfrm rot="5400000">
              <a:off x="3691773" y="1656431"/>
              <a:ext cx="4805441" cy="4172412"/>
            </a:xfrm>
            <a:prstGeom prst="hexagon">
              <a:avLst>
                <a:gd name="adj" fmla="val 28968"/>
                <a:gd name="vf" fmla="val 115470"/>
              </a:avLst>
            </a:prstGeom>
            <a:noFill/>
            <a:ln w="31750">
              <a:solidFill>
                <a:schemeClr val="accent3"/>
              </a:solidFill>
            </a:ln>
            <a:effectLst>
              <a:glow rad="101600">
                <a:schemeClr val="accent3">
                  <a:lumMod val="60000"/>
                  <a:lumOff val="40000"/>
                  <a:alpha val="11000"/>
                </a:schemeClr>
              </a:glo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D8392B-2EB7-2E51-2768-FEE307A57E0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19534" y="1364005"/>
            <a:ext cx="5352841" cy="36065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Una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matriz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patentada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ácido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hialurónico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componentes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origen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natural,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incluyen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alta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concentración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ácido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hialurónico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colágeno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y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polisacáridos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favorecen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salud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tanto de las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articulaciones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los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músculos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Mobilee</a:t>
            </a:r>
            <a:r>
              <a:rPr lang="en-US" sz="1400" baseline="30000" dirty="0">
                <a:solidFill>
                  <a:schemeClr val="accent3"/>
                </a:solidFill>
                <a:latin typeface="Amare Walter Neue Mager"/>
                <a:cs typeface="Helvetica"/>
              </a:rPr>
              <a:t>®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  <a:cs typeface="Helvetica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tiene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 mayor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efecto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ácido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hialurónico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br>
              <a:rPr lang="en-US" sz="14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puro gracias 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efecto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sinérgico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sus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componentes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.*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5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Su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mecanismo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acción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único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:</a:t>
            </a:r>
          </a:p>
          <a:p>
            <a:pPr marL="344170" indent="-17272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itchFamily="2" charset="2"/>
              <a:buChar char="ü"/>
            </a:pP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Estimula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la </a:t>
            </a: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producción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natural de </a:t>
            </a: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ácido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hialurónico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*</a:t>
            </a:r>
            <a:br>
              <a:rPr lang="en-US" sz="1100" b="1" dirty="0">
                <a:latin typeface="Amare Walter Neue Mager"/>
              </a:rPr>
            </a:b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Se ha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demostrado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1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"/>
              </a:rPr>
              <a:t>aumenta</a:t>
            </a:r>
            <a:r>
              <a:rPr lang="en-US" sz="11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"/>
              </a:rPr>
              <a:t>el</a:t>
            </a:r>
            <a:r>
              <a:rPr lang="en-US" sz="11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"/>
              </a:rPr>
              <a:t>ácido</a:t>
            </a:r>
            <a:r>
              <a:rPr lang="en-US" sz="11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"/>
              </a:rPr>
              <a:t>hialurónico</a:t>
            </a:r>
            <a:r>
              <a:rPr lang="en-US" sz="11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"/>
              </a:rPr>
              <a:t>más</a:t>
            </a:r>
            <a:r>
              <a:rPr lang="en-US" sz="1100" dirty="0">
                <a:solidFill>
                  <a:schemeClr val="accent3"/>
                </a:solidFill>
                <a:latin typeface="Amare Walter Neue"/>
              </a:rPr>
              <a:t> de 200 </a:t>
            </a:r>
            <a:r>
              <a:rPr lang="en-US" sz="1100" dirty="0" err="1">
                <a:solidFill>
                  <a:schemeClr val="accent3"/>
                </a:solidFill>
                <a:latin typeface="Amare Walter Neue"/>
              </a:rPr>
              <a:t>veces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comparación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con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nivel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inicial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  <a:latin typeface="Amare Walter Neue"/>
            </a:endParaRPr>
          </a:p>
          <a:p>
            <a:pPr marL="344170" indent="-17272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itchFamily="2" charset="2"/>
              <a:buChar char="ü"/>
            </a:pP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Apoya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la </a:t>
            </a: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comodidad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articular*</a:t>
            </a:r>
            <a:br>
              <a:rPr lang="en-US" sz="1100" b="1" dirty="0">
                <a:latin typeface="Amare Walter Neue Mager" panose="020B0403040202060203" pitchFamily="34" charset="77"/>
              </a:rPr>
            </a:b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En un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estudio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clínico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doblemente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ciego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, se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demostró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que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reduce la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Prostaglandina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E2, un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compuesto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relacionado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con la</a:t>
            </a:r>
            <a:r>
              <a:rPr lang="en-US" sz="11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b="1" dirty="0" err="1">
                <a:solidFill>
                  <a:schemeClr val="accent3"/>
                </a:solidFill>
                <a:latin typeface="Amare Walter Neue Mager"/>
              </a:rPr>
              <a:t>incomodidad</a:t>
            </a:r>
            <a:r>
              <a:rPr lang="en-US" sz="1100" b="1" dirty="0">
                <a:solidFill>
                  <a:schemeClr val="accent3"/>
                </a:solidFill>
                <a:latin typeface="Amare Walter Neue Mager"/>
              </a:rPr>
              <a:t> articular.</a:t>
            </a:r>
          </a:p>
          <a:p>
            <a:pPr marL="344170" indent="-17272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itchFamily="2" charset="2"/>
              <a:buChar char="ü"/>
            </a:pPr>
            <a:endParaRPr lang="en-US" sz="1100" dirty="0">
              <a:solidFill>
                <a:schemeClr val="accent3"/>
              </a:solidFill>
              <a:latin typeface="Amare Walter Neue Mager"/>
            </a:endParaRPr>
          </a:p>
          <a:p>
            <a:pPr marL="171450" indent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None/>
            </a:pPr>
            <a:endParaRPr lang="en-US" sz="1100" dirty="0">
              <a:solidFill>
                <a:schemeClr val="accent3"/>
              </a:solidFill>
              <a:latin typeface="Amare Walter Neue Mager"/>
            </a:endParaRPr>
          </a:p>
          <a:p>
            <a:pPr marL="344170" indent="-17272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itchFamily="2" charset="2"/>
              <a:buChar char="ü"/>
            </a:pP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Apoya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la </a:t>
            </a: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fuerza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muscular*</a:t>
            </a:r>
            <a:br>
              <a:rPr lang="en-US" sz="1100" b="1" dirty="0">
                <a:latin typeface="Amare Walter Neue Halbfett" panose="020B0503040202060203" pitchFamily="34" charset="77"/>
              </a:rPr>
            </a:b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En un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estudio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clínico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doblemente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ciego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, se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demostró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1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</a:rPr>
              <a:t>mejora</a:t>
            </a:r>
            <a:r>
              <a:rPr lang="en-US" sz="1100" dirty="0">
                <a:solidFill>
                  <a:schemeClr val="accent3"/>
                </a:solidFill>
              </a:rPr>
              <a:t> de la </a:t>
            </a:r>
            <a:r>
              <a:rPr lang="en-US" sz="1100" dirty="0" err="1">
                <a:solidFill>
                  <a:schemeClr val="accent3"/>
                </a:solidFill>
              </a:rPr>
              <a:t>fuerza</a:t>
            </a:r>
            <a:r>
              <a:rPr lang="en-US" sz="1100" dirty="0">
                <a:solidFill>
                  <a:schemeClr val="accent3"/>
                </a:solidFill>
              </a:rPr>
              <a:t> muscular del 17%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3 meses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comparación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con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placebo.</a:t>
            </a:r>
          </a:p>
          <a:p>
            <a:pPr marL="344170" indent="-17272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itchFamily="2" charset="2"/>
              <a:buChar char="ü"/>
            </a:pP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Apoya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la </a:t>
            </a:r>
            <a:r>
              <a:rPr lang="en-US" sz="1100" b="1" dirty="0" err="1">
                <a:solidFill>
                  <a:schemeClr val="accent3"/>
                </a:solidFill>
                <a:latin typeface="Amare Walter Neue Halbfett"/>
              </a:rPr>
              <a:t>función</a:t>
            </a:r>
            <a:r>
              <a:rPr lang="en-US" sz="1100" b="1" dirty="0">
                <a:solidFill>
                  <a:schemeClr val="accent3"/>
                </a:solidFill>
                <a:latin typeface="Amare Walter Neue Halbfett"/>
              </a:rPr>
              <a:t> muscular*</a:t>
            </a:r>
            <a:br>
              <a:rPr lang="en-US" sz="1100" dirty="0">
                <a:latin typeface="Amare Walter Neue Halbfett" panose="020B0503040202060203" pitchFamily="34" charset="77"/>
              </a:rPr>
            </a:b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En un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estudio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clínico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doblemente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ciego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, se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demostró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una</a:t>
            </a:r>
            <a:r>
              <a:rPr lang="en-US" sz="11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</a:rPr>
              <a:t>mejora</a:t>
            </a:r>
            <a:r>
              <a:rPr lang="en-US" sz="1100" dirty="0">
                <a:solidFill>
                  <a:schemeClr val="accent3"/>
                </a:solidFill>
              </a:rPr>
              <a:t> de la </a:t>
            </a:r>
            <a:r>
              <a:rPr lang="en-US" sz="1100" dirty="0" err="1">
                <a:solidFill>
                  <a:schemeClr val="accent3"/>
                </a:solidFill>
              </a:rPr>
              <a:t>función</a:t>
            </a:r>
            <a:r>
              <a:rPr lang="en-US" sz="1100" dirty="0">
                <a:solidFill>
                  <a:schemeClr val="accent3"/>
                </a:solidFill>
              </a:rPr>
              <a:t> muscular del 23%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comparación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con </a:t>
            </a:r>
            <a:r>
              <a:rPr lang="en-US" sz="1100" dirty="0" err="1">
                <a:solidFill>
                  <a:schemeClr val="accent3"/>
                </a:solidFill>
                <a:latin typeface="Amare Walter Neue Mager"/>
              </a:rPr>
              <a:t>el</a:t>
            </a:r>
            <a:r>
              <a:rPr lang="en-US" sz="1100" dirty="0">
                <a:solidFill>
                  <a:schemeClr val="accent3"/>
                </a:solidFill>
                <a:latin typeface="Amare Walter Neue Mager"/>
              </a:rPr>
              <a:t> placebo.</a:t>
            </a:r>
            <a:br>
              <a:rPr lang="en-US" sz="1100" b="1" dirty="0">
                <a:solidFill>
                  <a:schemeClr val="accent3"/>
                </a:solidFill>
                <a:latin typeface="Amare Walter Neue"/>
              </a:rPr>
            </a:br>
            <a:endParaRPr lang="en-US" sz="1100" dirty="0">
              <a:solidFill>
                <a:schemeClr val="accent3"/>
              </a:solidFill>
              <a:latin typeface="Amare Walter Neue"/>
            </a:endParaRPr>
          </a:p>
          <a:p>
            <a:pPr marL="6350" indent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100000"/>
              <a:buNone/>
            </a:pPr>
            <a:endParaRPr lang="en-US" sz="11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800" dirty="0">
              <a:solidFill>
                <a:schemeClr val="accent3"/>
              </a:solidFill>
            </a:endParaRPr>
          </a:p>
          <a:p>
            <a:endParaRPr lang="en-US" sz="1500" dirty="0">
              <a:solidFill>
                <a:schemeClr val="accent3"/>
              </a:solidFill>
              <a:latin typeface="Amare Walter Neue Mager" panose="020B0403040202060203" pitchFamily="34" charset="77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22BE34-8C80-5447-9781-3245133CCBF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30492" y="753158"/>
            <a:ext cx="4407768" cy="585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Mobilee</a:t>
            </a:r>
            <a:r>
              <a:rPr lang="en-US" sz="4400" kern="0" baseline="30000">
                <a:solidFill>
                  <a:schemeClr val="accent3"/>
                </a:solidFill>
                <a:cs typeface="Arial"/>
                <a:sym typeface="Arial"/>
              </a:rPr>
              <a:t>®</a:t>
            </a:r>
            <a:endParaRPr lang="en-US" sz="4400" baseline="3000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E6F59-5E61-EF72-E038-2466DA824B97}"/>
              </a:ext>
            </a:extLst>
          </p:cNvPr>
          <p:cNvSpPr/>
          <p:nvPr/>
        </p:nvSpPr>
        <p:spPr>
          <a:xfrm>
            <a:off x="6102303" y="0"/>
            <a:ext cx="6100583" cy="6866425"/>
          </a:xfrm>
          <a:prstGeom prst="rect">
            <a:avLst/>
          </a:prstGeom>
          <a:gradFill>
            <a:gsLst>
              <a:gs pos="50000">
                <a:schemeClr val="accent1">
                  <a:lumMod val="0"/>
                  <a:alpha val="0"/>
                </a:schemeClr>
              </a:gs>
              <a:gs pos="100000">
                <a:schemeClr val="accent3">
                  <a:lumMod val="74490"/>
                  <a:lumOff val="25510"/>
                  <a:alpha val="28766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37BD9-81AA-745D-4B01-A3AA0315F2D1}"/>
              </a:ext>
            </a:extLst>
          </p:cNvPr>
          <p:cNvGrpSpPr/>
          <p:nvPr/>
        </p:nvGrpSpPr>
        <p:grpSpPr>
          <a:xfrm>
            <a:off x="163620" y="270933"/>
            <a:ext cx="5017980" cy="426721"/>
            <a:chOff x="163620" y="270933"/>
            <a:chExt cx="5017980" cy="426721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6D1786BB-73CA-34F9-2490-D3317FD1A390}"/>
                </a:ext>
              </a:extLst>
            </p:cNvPr>
            <p:cNvSpPr/>
            <p:nvPr/>
          </p:nvSpPr>
          <p:spPr>
            <a:xfrm>
              <a:off x="163620" y="270933"/>
              <a:ext cx="5017980" cy="4267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0" rIns="0" bIns="0" rtlCol="0" anchor="ctr" anchorCtr="0"/>
            <a:lstStyle/>
            <a:p>
              <a:pPr marL="228600"/>
              <a:r>
                <a:rPr lang="en-US" sz="1500" dirty="0" err="1">
                  <a:solidFill>
                    <a:schemeClr val="bg1"/>
                  </a:solidFill>
                  <a:latin typeface="Amare Walter Neue"/>
                </a:rPr>
                <a:t>Mantiene</a:t>
              </a:r>
              <a:r>
                <a:rPr lang="en-US" sz="1500" dirty="0">
                  <a:solidFill>
                    <a:schemeClr val="bg1"/>
                  </a:solidFill>
                  <a:latin typeface="Amare Walter Neue Leicht"/>
                </a:rPr>
                <a:t>   </a:t>
              </a:r>
              <a:r>
                <a:rPr lang="en-US" sz="15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la </a:t>
              </a:r>
              <a:r>
                <a:rPr lang="en-US" sz="15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Comodidad</a:t>
              </a:r>
              <a:r>
                <a:rPr lang="en-US" sz="15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y la </a:t>
              </a:r>
              <a:r>
                <a:rPr lang="en-US" sz="1500" i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Movilidad</a:t>
              </a:r>
              <a:r>
                <a:rPr lang="en-US" sz="15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 Articular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65B525-1406-235F-3F21-4DB6C0D4AB61}"/>
                </a:ext>
              </a:extLst>
            </p:cNvPr>
            <p:cNvSpPr/>
            <p:nvPr/>
          </p:nvSpPr>
          <p:spPr>
            <a:xfrm>
              <a:off x="203199" y="318347"/>
              <a:ext cx="325121" cy="3251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latin typeface="Amare Walter Neue" panose="020B0503040202060203" pitchFamily="34" charset="77"/>
                </a:rPr>
                <a:t>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DAEBC1-39E2-5CE0-9B5A-6DCC03E8C23C}"/>
              </a:ext>
            </a:extLst>
          </p:cNvPr>
          <p:cNvGrpSpPr/>
          <p:nvPr/>
        </p:nvGrpSpPr>
        <p:grpSpPr>
          <a:xfrm>
            <a:off x="163620" y="4273875"/>
            <a:ext cx="5017980" cy="426721"/>
            <a:chOff x="163620" y="250613"/>
            <a:chExt cx="5017980" cy="426721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36ADB83-CA8B-5C96-CE02-92A0C2665C44}"/>
                </a:ext>
              </a:extLst>
            </p:cNvPr>
            <p:cNvSpPr/>
            <p:nvPr/>
          </p:nvSpPr>
          <p:spPr>
            <a:xfrm>
              <a:off x="163620" y="250613"/>
              <a:ext cx="5017980" cy="42672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0" rIns="0" bIns="0" rtlCol="0" anchor="ctr" anchorCtr="0"/>
            <a:lstStyle/>
            <a:p>
              <a:pPr marL="228600"/>
              <a:r>
                <a:rPr lang="en-US" sz="2400" dirty="0" err="1">
                  <a:solidFill>
                    <a:schemeClr val="bg1"/>
                  </a:solidFill>
                  <a:latin typeface="Amare Walter Neue"/>
                </a:rPr>
                <a:t>Apoya</a:t>
              </a:r>
              <a:r>
                <a:rPr lang="en-US" sz="2400" dirty="0">
                  <a:solidFill>
                    <a:schemeClr val="bg1"/>
                  </a:solidFill>
                  <a:latin typeface="Amare Walter Neue"/>
                </a:rPr>
                <a:t>  </a:t>
              </a:r>
              <a:r>
                <a:rPr lang="en-US" sz="2000" i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Recife Text Light"/>
                </a:rPr>
                <a:t>la Salud Muscular</a:t>
              </a:r>
              <a:endParaRPr lang="en-US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ecife Text Light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6880FFF-E3B4-197B-2C72-BE64F84A900F}"/>
                </a:ext>
              </a:extLst>
            </p:cNvPr>
            <p:cNvSpPr/>
            <p:nvPr/>
          </p:nvSpPr>
          <p:spPr>
            <a:xfrm>
              <a:off x="203199" y="298027"/>
              <a:ext cx="325121" cy="3251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latin typeface="Amare Walter Neue" panose="020B0503040202060203" pitchFamily="34" charset="77"/>
                </a:rPr>
                <a:t>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5DC240-9DFB-6A98-9591-9C351EF3A6D3}"/>
              </a:ext>
            </a:extLst>
          </p:cNvPr>
          <p:cNvSpPr txBox="1"/>
          <p:nvPr/>
        </p:nvSpPr>
        <p:spPr>
          <a:xfrm>
            <a:off x="6323363" y="6306541"/>
            <a:ext cx="4916007" cy="46166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declaraciones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han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sido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evaluadas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por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la Administración de Alimentos y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Medicamentos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Estados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Unidos (FDA). Este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producto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no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está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destinado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tratar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curar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prevenir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ninguna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enfermedad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en-US" dirty="0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94674-8F01-860C-6F42-C733C6A4A4FA}"/>
              </a:ext>
            </a:extLst>
          </p:cNvPr>
          <p:cNvSpPr txBox="1"/>
          <p:nvPr/>
        </p:nvSpPr>
        <p:spPr>
          <a:xfrm>
            <a:off x="6322179" y="5850599"/>
            <a:ext cx="4266073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accent3"/>
                </a:solidFill>
              </a:rPr>
              <a:t>**La combinación patentada de Collavant® n2 y Mobilee® es una mezcla exclusiva de la industria, disponible únicamente en Amare.</a:t>
            </a:r>
            <a:br>
              <a:rPr lang="en-US" sz="800" dirty="0">
                <a:solidFill>
                  <a:schemeClr val="accent3"/>
                </a:solidFill>
              </a:rPr>
            </a:br>
            <a:r>
              <a:rPr lang="en-US" sz="800">
                <a:solidFill>
                  <a:schemeClr val="accent3"/>
                </a:solidFill>
              </a:rPr>
              <a:t> Collavant® n2 y Mobilee® son marcas registradas licenciadas por BIOIBERICA, S.A.U.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127F45-747B-99A9-7B24-9B52B00F735C}"/>
              </a:ext>
            </a:extLst>
          </p:cNvPr>
          <p:cNvSpPr/>
          <p:nvPr/>
        </p:nvSpPr>
        <p:spPr>
          <a:xfrm>
            <a:off x="10588752" y="411480"/>
            <a:ext cx="1307592" cy="1307592"/>
          </a:xfrm>
          <a:prstGeom prst="ellipse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BBA7C5-9AD3-2B84-12AB-D5902264266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732926" y="796869"/>
            <a:ext cx="1263020" cy="5469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0" dirty="0" err="1">
                <a:solidFill>
                  <a:schemeClr val="accent3"/>
                </a:solidFill>
                <a:latin typeface="Amare Walter Neue Mittel"/>
              </a:rPr>
              <a:t>Mezcla</a:t>
            </a:r>
            <a:r>
              <a:rPr lang="en-US" sz="1050" dirty="0">
                <a:solidFill>
                  <a:schemeClr val="accent3"/>
                </a:solidFill>
                <a:latin typeface="Amare Walter Neue Mittel"/>
              </a:rPr>
              <a:t> </a:t>
            </a:r>
            <a:br>
              <a:rPr lang="en-US" sz="1050" dirty="0">
                <a:solidFill>
                  <a:schemeClr val="accent3"/>
                </a:solidFill>
                <a:latin typeface="Amare Walter Neue Mittel"/>
              </a:rPr>
            </a:br>
            <a:r>
              <a:rPr lang="en-US" sz="1050" dirty="0" err="1">
                <a:solidFill>
                  <a:schemeClr val="accent3"/>
                </a:solidFill>
                <a:latin typeface="Amare Walter Neue Mittel"/>
              </a:rPr>
              <a:t>Exclusiva</a:t>
            </a:r>
            <a:r>
              <a:rPr lang="en-US" sz="1050" dirty="0">
                <a:solidFill>
                  <a:schemeClr val="accent3"/>
                </a:solidFill>
                <a:latin typeface="Amare Walter Neue Mittel"/>
              </a:rPr>
              <a:t> de </a:t>
            </a:r>
            <a:r>
              <a:rPr lang="en-US" sz="1050" dirty="0" err="1">
                <a:solidFill>
                  <a:schemeClr val="accent3"/>
                </a:solidFill>
                <a:latin typeface="Amare Walter Neue Mittel"/>
              </a:rPr>
              <a:t>Ingredientes</a:t>
            </a:r>
            <a:r>
              <a:rPr lang="en-US" sz="1050" dirty="0">
                <a:solidFill>
                  <a:schemeClr val="accent3"/>
                </a:solidFill>
                <a:latin typeface="Amare Walter Neue Mittel"/>
              </a:rPr>
              <a:t>**</a:t>
            </a:r>
            <a:endParaRPr lang="en-US" sz="1050" dirty="0">
              <a:solidFill>
                <a:schemeClr val="accent3"/>
              </a:solidFill>
              <a:latin typeface="Amare Walter Neue Mitte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9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Unstoppable Convention 2026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8A20ABF406944B37FE10BF33AEB33" ma:contentTypeVersion="15" ma:contentTypeDescription="Create a new document." ma:contentTypeScope="" ma:versionID="2c939af35d6a20cacc3ea4b9edef9d92">
  <xsd:schema xmlns:xsd="http://www.w3.org/2001/XMLSchema" xmlns:xs="http://www.w3.org/2001/XMLSchema" xmlns:p="http://schemas.microsoft.com/office/2006/metadata/properties" xmlns:ns2="0e556a91-b8c1-4fa8-8f6b-9a98c3af8ff1" xmlns:ns3="0c5a8725-1212-41a2-85d1-a6667f1539d6" targetNamespace="http://schemas.microsoft.com/office/2006/metadata/properties" ma:root="true" ma:fieldsID="780dcb3bb24c75d39fc4dfbf2485fa2e" ns2:_="" ns3:_="">
    <xsd:import namespace="0e556a91-b8c1-4fa8-8f6b-9a98c3af8ff1"/>
    <xsd:import namespace="0c5a8725-1212-41a2-85d1-a6667f1539d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56a91-b8c1-4fa8-8f6b-9a98c3af8ff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a8725-1212-41a2-85d1-a6667f1539d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3ca2a05-695f-4179-bab7-4c85f1dc7286}" ma:internalName="TaxCatchAll" ma:showField="CatchAllData" ma:web="0c5a8725-1212-41a2-85d1-a6667f153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556a91-b8c1-4fa8-8f6b-9a98c3af8ff1">
      <Terms xmlns="http://schemas.microsoft.com/office/infopath/2007/PartnerControls"/>
    </lcf76f155ced4ddcb4097134ff3c332f>
    <TaxCatchAll xmlns="0c5a8725-1212-41a2-85d1-a6667f1539d6"/>
  </documentManagement>
</p:properties>
</file>

<file path=customXml/itemProps1.xml><?xml version="1.0" encoding="utf-8"?>
<ds:datastoreItem xmlns:ds="http://schemas.openxmlformats.org/officeDocument/2006/customXml" ds:itemID="{0E16355E-D347-4855-B073-7A5D6EAF1C3F}">
  <ds:schemaRefs>
    <ds:schemaRef ds:uri="0c5a8725-1212-41a2-85d1-a6667f1539d6"/>
    <ds:schemaRef ds:uri="0e556a91-b8c1-4fa8-8f6b-9a98c3af8f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0EAF3-AAEF-4D27-AB95-0AF6B48CA28A}">
  <ds:schemaRefs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0c5a8725-1212-41a2-85d1-a6667f1539d6"/>
    <ds:schemaRef ds:uri="0e556a91-b8c1-4fa8-8f6b-9a98c3af8ff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3935</Words>
  <Application>Microsoft Office PowerPoint</Application>
  <PresentationFormat>Widescreen</PresentationFormat>
  <Paragraphs>382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Unstoppable Convention 2026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Rachel Lee</cp:lastModifiedBy>
  <cp:revision>752</cp:revision>
  <cp:lastPrinted>2025-04-09T23:50:38Z</cp:lastPrinted>
  <dcterms:created xsi:type="dcterms:W3CDTF">2024-09-07T19:54:54Z</dcterms:created>
  <dcterms:modified xsi:type="dcterms:W3CDTF">2026-04-20T18:41:25Z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0x0101005788A20ABF406944B37FE10BF33AEB33</vt:lpwstr>
  </property>
  <property fmtid="{D5CDD505-2E9C-101B-9397-08002B2CF9AE}" pid="3" name="MediaServiceImageTags">
    <vt:lpwstr/>
  </property>
</Properties>
</file>