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sldIdLst>
    <p:sldId id="373" r:id="rId2"/>
    <p:sldId id="406" r:id="rId3"/>
    <p:sldId id="407" r:id="rId4"/>
    <p:sldId id="412" r:id="rId5"/>
    <p:sldId id="413" r:id="rId6"/>
    <p:sldId id="414" r:id="rId7"/>
    <p:sldId id="415" r:id="rId8"/>
    <p:sldId id="262" r:id="rId9"/>
    <p:sldId id="263" r:id="rId10"/>
    <p:sldId id="264" r:id="rId11"/>
    <p:sldId id="265" r:id="rId12"/>
    <p:sldId id="416" r:id="rId13"/>
    <p:sldId id="267" r:id="rId14"/>
    <p:sldId id="418" r:id="rId15"/>
    <p:sldId id="269" r:id="rId16"/>
    <p:sldId id="41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402" r:id="rId26"/>
  </p:sldIdLst>
  <p:sldSz cx="12192000" cy="6858000"/>
  <p:notesSz cx="6858000" cy="9144000"/>
  <p:embeddedFontLst>
    <p:embeddedFont>
      <p:font typeface="Amare Walter Neue" panose="020B0503040202060203"/>
      <p:regular r:id="rId28"/>
      <p:bold r:id="rId29"/>
      <p:italic r:id="rId30"/>
      <p:boldItalic r:id="rId31"/>
    </p:embeddedFont>
    <p:embeddedFont>
      <p:font typeface="Amare Walter Neue Halbfett" panose="020B0703040202060203" pitchFamily="34" charset="77"/>
      <p:regular r:id="rId32"/>
      <p:bold r:id="rId33"/>
      <p:italic r:id="rId34"/>
      <p:boldItalic r:id="rId35"/>
    </p:embeddedFont>
    <p:embeddedFont>
      <p:font typeface="Amare Walter Neue Mager" panose="020B0403040202060203"/>
      <p:regular r:id="rId36"/>
      <p:bold r:id="rId37"/>
      <p:italic r:id="rId38"/>
      <p:boldItalic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Recife Text" pitchFamily="2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/>
    <p:restoredTop sz="94759"/>
  </p:normalViewPr>
  <p:slideViewPr>
    <p:cSldViewPr snapToGrid="0">
      <p:cViewPr varScale="1">
        <p:scale>
          <a:sx n="94" d="100"/>
          <a:sy n="94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EDE8-F63B-3240-9EC2-0C60EBCC2C5F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1F71-376C-674F-928F-66050F97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Requirements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at least 18 years old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based in the United States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have a minimum of 1,000 followers on TikTok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not have had e-commerce permissions previously revoked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pass TikTok's identity verification process (covered in Part 5)</a:t>
            </a:r>
          </a:p>
          <a:p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 fontAlgn="t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Under 1,000 Followers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apply for Affiliate Creator status yet. Focus on building your audience first.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consistently, engage with your niche, and come back to this step once you hit 1,000 followers.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still watch and prepare all other videos while you build your following.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9BA3-7895-86B9-9B20-C09C4E47B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C2C25-9757-4079-4D33-1F1415090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E85A4-4D0D-E9A6-F663-FA62CEB61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86F-8C6C-63DB-AEE7-814AEED8D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82E3-FF2D-8512-0CCA-A06C9DD1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85368-38EC-C90D-9DAE-223E42F5D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47F90-FF8D-9F5F-36E4-E04F6B5B9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 may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792A-32F5-290F-1EC5-F1B9DEC49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2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7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1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1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Business Account?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Unlocks TikTok Analytics so you can track what content is working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you access to Creator Tools and TikTok Shop for Creator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Keeps your professional content separate from personal use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 to access TikTok Shop affiliate features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Health and Wellness as your category -- this helps TikTok understand your niche from day one.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3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 may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8FB13-6664-04F9-E23F-64FB20E14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BDD4B-0183-B42C-8C9B-B1709F0A9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7CB27-3065-640F-804B-C5DBDE095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Requirements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at least 18 years old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based in the United States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have a minimum of 1,000 followers on TikTok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not have had e-commerce permissions previously revoked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pass TikTok's identity verification process (covered in Part 5)</a:t>
            </a:r>
          </a:p>
          <a:p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 fontAlgn="t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Under 1,000 Followers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apply for Affiliate Creator status yet. Focus on building your audience first.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consistently, engage with your niche, and come back to this step once you hit 1,000 followers.</a:t>
            </a:r>
            <a:endParaRPr lang="en-US" b="0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still watch and prepare all other videos while you build your following.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9D7FB-A424-25DA-F9EF-80B9E39F5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6545-963C-FBE7-4B18-996B2682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4ECA2-3FC4-7BF0-5BBC-38AB7B275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12A3C-1CAA-19D0-D7DD-EB186400F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 may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DA51-1885-8FE8-EE20-F524F6E70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61F71-376C-674F-928F-66050F9761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5B66-72CE-73AB-2B53-27ADFE7A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AFF86-66A4-D342-B39A-0C3E2798F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0154-8A42-C850-2E89-DB5B88E8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AF2A5-72BB-B50F-BE88-97252C162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FF86-66A4-D342-B39A-0C3E2798F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5B66-72CE-73AB-2B53-27ADFE7A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DAFF86-66A4-D342-B39A-0C3E2798F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40762580-569E-B19A-1AB1-5DF51DBB3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723" y="6429613"/>
            <a:ext cx="1184953" cy="2185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9FF24-E238-095E-285A-60209DAAB29D}"/>
              </a:ext>
            </a:extLst>
          </p:cNvPr>
          <p:cNvSpPr txBox="1">
            <a:spLocks/>
          </p:cNvSpPr>
          <p:nvPr userDrawn="1"/>
        </p:nvSpPr>
        <p:spPr>
          <a:xfrm>
            <a:off x="7251037" y="6448957"/>
            <a:ext cx="4213225" cy="156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b="0" i="0" kern="1200">
                <a:solidFill>
                  <a:schemeClr val="tx2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fld id="{9FB19062-2D99-6645-8272-5FFAA846905C}" type="datetimeyyyy">
              <a:rPr lang="en-US" sz="7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2026</a:t>
            </a:fld>
            <a:r>
              <a:rPr lang="en-US" sz="7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Amare Global. All rights reserved. </a:t>
            </a:r>
            <a:endParaRPr lang="en-US" sz="7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5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9C2D09-ED28-18FA-CD09-795E0D103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9824" y="4494399"/>
            <a:ext cx="8283388" cy="9620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44EC4A79-B5B1-83EB-E22F-DD77DC3B4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2713600"/>
            <a:ext cx="7772400" cy="1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685F42D6-6C9A-5A75-FABC-D5BDCCE86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2713600"/>
            <a:ext cx="7772400" cy="1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670E5-843E-CD0C-5CDC-55285E03EE7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1ABB7-4544-20A3-F114-7569CD06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" y="820777"/>
            <a:ext cx="5388595" cy="1101171"/>
          </a:xfrm>
        </p:spPr>
        <p:txBody>
          <a:bodyPr lIns="64008">
            <a:noAutofit/>
          </a:bodyPr>
          <a:lstStyle>
            <a:lvl1pPr>
              <a:defRPr sz="4400" b="0" i="0">
                <a:solidFill>
                  <a:schemeClr val="accent3"/>
                </a:solidFill>
                <a:latin typeface="Amare Walter Neue Mager" panose="020B0403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1D0A3-798E-848A-DE40-BB27AB79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8" y="1825625"/>
            <a:ext cx="5607542" cy="4351338"/>
          </a:xfrm>
        </p:spPr>
        <p:txBody>
          <a:bodyPr/>
          <a:lstStyle>
            <a:lvl1pPr>
              <a:defRPr b="0" i="0">
                <a:solidFill>
                  <a:schemeClr val="accent3">
                    <a:lumMod val="20000"/>
                    <a:lumOff val="80000"/>
                  </a:schemeClr>
                </a:solidFill>
                <a:latin typeface="Amare Walter Neue Mager" panose="020B0403040202060203" pitchFamily="34" charset="77"/>
              </a:defRPr>
            </a:lvl1pPr>
            <a:lvl2pPr>
              <a:defRPr b="0" i="0">
                <a:solidFill>
                  <a:schemeClr val="accent3">
                    <a:lumMod val="20000"/>
                    <a:lumOff val="80000"/>
                  </a:schemeClr>
                </a:solidFill>
                <a:latin typeface="Amare Walter Neue Mager" panose="020B0403040202060203" pitchFamily="34" charset="77"/>
              </a:defRPr>
            </a:lvl2pPr>
            <a:lvl3pPr>
              <a:defRPr b="0" i="0">
                <a:solidFill>
                  <a:schemeClr val="accent3">
                    <a:lumMod val="20000"/>
                    <a:lumOff val="80000"/>
                  </a:schemeClr>
                </a:solidFill>
                <a:latin typeface="Amare Walter Neue Mager" panose="020B0403040202060203" pitchFamily="34" charset="77"/>
              </a:defRPr>
            </a:lvl3pPr>
            <a:lvl4pPr>
              <a:defRPr b="0" i="0">
                <a:solidFill>
                  <a:schemeClr val="accent3">
                    <a:lumMod val="20000"/>
                    <a:lumOff val="80000"/>
                  </a:schemeClr>
                </a:solidFill>
                <a:latin typeface="Amare Walter Neue Mager" panose="020B0403040202060203" pitchFamily="34" charset="77"/>
              </a:defRPr>
            </a:lvl4pPr>
            <a:lvl5pPr>
              <a:defRPr b="0" i="0">
                <a:solidFill>
                  <a:schemeClr val="accent3">
                    <a:lumMod val="20000"/>
                    <a:lumOff val="80000"/>
                  </a:schemeClr>
                </a:solidFill>
                <a:latin typeface="Amare Walter Neue Mager" panose="020B0403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5B66-72CE-73AB-2B53-27ADFE7A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FEDAFF86-66A4-D342-B39A-0C3E2798F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F3BBC58-EEB2-06A7-E773-B2E22D1CE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169" y="531434"/>
            <a:ext cx="5397900" cy="289344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mare Walter Neue Mager" panose="020B0403040202060203" pitchFamily="34" charset="77"/>
              </a:defRPr>
            </a:lvl1pPr>
          </a:lstStyle>
          <a:p>
            <a:pPr lvl="0"/>
            <a:r>
              <a:rPr lang="en-US" dirty="0"/>
              <a:t>Click to Edit Section</a:t>
            </a:r>
          </a:p>
        </p:txBody>
      </p:sp>
      <p:pic>
        <p:nvPicPr>
          <p:cNvPr id="5" name="Picture 4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15CF9172-581D-D069-E218-881D1461A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23" y="6429613"/>
            <a:ext cx="1184953" cy="21859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FF8251-4FEE-D4EF-ACC0-B7CE64BE2A28}"/>
              </a:ext>
            </a:extLst>
          </p:cNvPr>
          <p:cNvSpPr txBox="1">
            <a:spLocks/>
          </p:cNvSpPr>
          <p:nvPr userDrawn="1"/>
        </p:nvSpPr>
        <p:spPr>
          <a:xfrm>
            <a:off x="7251037" y="6448957"/>
            <a:ext cx="4213225" cy="156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b="0" i="0" kern="1200">
                <a:solidFill>
                  <a:schemeClr val="tx2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fld id="{9FB19062-2D99-6645-8272-5FFAA846905C}" type="datetimeyyyy">
              <a:rPr lang="en-US" sz="7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2026</a:t>
            </a:fld>
            <a:r>
              <a:rPr lang="en-US" sz="7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Amare Global. All rights reserved. </a:t>
            </a:r>
            <a:endParaRPr lang="en-US" sz="7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4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4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CAEBB-831E-A1B3-0489-7577B5F3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" y="589518"/>
            <a:ext cx="11681937" cy="1101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02F0-F264-952E-615C-C95F9A5F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723" y="1825625"/>
            <a:ext cx="116819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E0F5-F54D-F4E0-410A-AA316C3E7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4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0" bIns="45720" rtlCol="0" anchor="ctr"/>
          <a:lstStyle>
            <a:lvl1pPr marL="0" indent="0" algn="r">
              <a:tabLst>
                <a:tab pos="2563813" algn="l"/>
              </a:tabLst>
              <a:defRPr sz="900">
                <a:solidFill>
                  <a:schemeClr val="tx2"/>
                </a:solidFill>
                <a:latin typeface="Amare Walter Neue" panose="020B0503040202060203" pitchFamily="34" charset="77"/>
              </a:defRPr>
            </a:lvl1pPr>
          </a:lstStyle>
          <a:p>
            <a:fld id="{FEDAFF86-66A4-D342-B39A-0C3E2798F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44AB0261-6AFF-4329-1235-FAF8F2EDE8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5723" y="6429613"/>
            <a:ext cx="1184953" cy="21859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32E048-80AA-ED2B-0FEA-9C37DA299BF8}"/>
              </a:ext>
            </a:extLst>
          </p:cNvPr>
          <p:cNvSpPr txBox="1">
            <a:spLocks/>
          </p:cNvSpPr>
          <p:nvPr userDrawn="1"/>
        </p:nvSpPr>
        <p:spPr>
          <a:xfrm>
            <a:off x="7251037" y="6448957"/>
            <a:ext cx="4213225" cy="156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b="0" i="0" kern="1200">
                <a:solidFill>
                  <a:schemeClr val="tx2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re Walter Neue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fld id="{9FB19062-2D99-6645-8272-5FFAA846905C}" type="datetimeyyyy">
              <a:rPr lang="en-US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2026</a:t>
            </a:fld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Amare Global. All rights reserved. 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69" r:id="rId3"/>
    <p:sldLayoutId id="2147483668" r:id="rId4"/>
    <p:sldLayoutId id="2147483671" r:id="rId5"/>
    <p:sldLayoutId id="2147483670" r:id="rId6"/>
    <p:sldLayoutId id="214748367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mare Walter Neue Mager" panose="020B040304020206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mare Walter Neue" panose="020B050304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mare Walter Neue" panose="020B050304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mare Walter Neue" panose="020B050304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mare Walter Neue" panose="020B050304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mare Walter Neue" panose="020B050304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23C52-76B4-4186-FA2C-FCAD7609E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Understanding TikTok: </a:t>
            </a:r>
          </a:p>
          <a:p>
            <a:r>
              <a:rPr lang="en-US" dirty="0"/>
              <a:t>Content Types and Compliance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A0FB7-1B68-5A26-390C-E30DDDA58228}"/>
              </a:ext>
            </a:extLst>
          </p:cNvPr>
          <p:cNvSpPr txBox="1"/>
          <p:nvPr/>
        </p:nvSpPr>
        <p:spPr>
          <a:xfrm>
            <a:off x="3050275" y="3247746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9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3. Product Showcase Tab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67056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 curated shopping page on your profile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, visitors can browse and buy without watching a video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Does NOT count toward weekly shoppable posting limits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Organize products by routine or category, e.g. 'My Daily Stack', 'For Better Energy', 'Sleep Support’</a:t>
            </a:r>
          </a:p>
          <a:p>
            <a:pPr>
              <a:spcAft>
                <a:spcPts val="6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6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Best for: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passive discovery and giving new profile visitors an easy path to purchase</a:t>
            </a:r>
          </a:p>
        </p:txBody>
      </p:sp>
      <p:sp>
        <p:nvSpPr>
          <p:cNvPr id="6" name="Text 4"/>
          <p:cNvSpPr/>
          <p:nvPr/>
        </p:nvSpPr>
        <p:spPr>
          <a:xfrm>
            <a:off x="7559040" y="1402080"/>
            <a:ext cx="4023360" cy="509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1733" dirty="0"/>
          </a:p>
        </p:txBody>
      </p:sp>
      <p:pic>
        <p:nvPicPr>
          <p:cNvPr id="8" name="Picture 7" descr="A screenshot of a product&#10;&#10;AI-generated content may be incorrect.">
            <a:extLst>
              <a:ext uri="{FF2B5EF4-FFF2-40B4-BE49-F238E27FC236}">
                <a16:creationId xmlns:a16="http://schemas.microsoft.com/office/drawing/2014/main" id="{F0DA340D-17DB-1E52-6226-055D75AF8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90" y="1402080"/>
            <a:ext cx="2603244" cy="46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4–7. Supporting Formats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5248759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Duet: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 split-screen alongside another creator's video; react to wellness content or trending health conversations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Stitch: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clip up to 5 seconds from another creator, then continue with your response to trending questions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Photo Carousel: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 swipeable still images; great for ingredient breakdowns, step-by-step guides, and list content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Text Posts: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 written content in the FYP; no product link available; good for wellness takes and conversation starters</a:t>
            </a:r>
          </a:p>
        </p:txBody>
      </p:sp>
      <p:pic>
        <p:nvPicPr>
          <p:cNvPr id="8" name="Picture 7" descr="A tray with a variety of beauty products and a candle&#10;&#10;AI-generated content may be incorrect.">
            <a:extLst>
              <a:ext uri="{FF2B5EF4-FFF2-40B4-BE49-F238E27FC236}">
                <a16:creationId xmlns:a16="http://schemas.microsoft.com/office/drawing/2014/main" id="{37D9358B-9B14-A147-4E8E-CB8CCDE02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23" y="1804517"/>
            <a:ext cx="2667300" cy="4285281"/>
          </a:xfrm>
          <a:prstGeom prst="rect">
            <a:avLst/>
          </a:prstGeom>
        </p:spPr>
      </p:pic>
      <p:pic>
        <p:nvPicPr>
          <p:cNvPr id="10" name="Picture 9" descr="A person drinking from a glass&#10;&#10;AI-generated content may be incorrect.">
            <a:extLst>
              <a:ext uri="{FF2B5EF4-FFF2-40B4-BE49-F238E27FC236}">
                <a16:creationId xmlns:a16="http://schemas.microsoft.com/office/drawing/2014/main" id="{D9AB99ED-0B9D-8C22-70C6-922E792D5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87711"/>
            <a:ext cx="2881816" cy="37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25D0-D09D-1DCD-A581-926DA26D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709ED-E60E-BD8F-A6FA-A4C5ACA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4B2D-25FF-0B46-98A4-87FBB723E472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7CD35-51A9-AB0F-60BD-43804F010B6C}"/>
              </a:ext>
            </a:extLst>
          </p:cNvPr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2896043"/>
            <a:ext cx="12192000" cy="1065913"/>
          </a:xfrm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cife Text" pitchFamily="2" charset="77"/>
              </a:rPr>
              <a:t>How to Post a Shoppable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1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Adding a Product Link to an In-Feed Video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67056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Film or select your video in the TikTok app as normal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On the Post screen, tap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Add Link or Product Link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Search for the Amare product you are featuring and select it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Confirm the orange shopping bag icon appears on your video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Write your caption (include FTC disclosure #</a:t>
            </a:r>
            <a:r>
              <a:rPr lang="en-US" sz="2000" dirty="0" err="1">
                <a:solidFill>
                  <a:schemeClr val="tx2"/>
                </a:solidFill>
                <a:latin typeface="Amare Walter Neue Mager" panose="020B0403040202060203" pitchFamily="34" charset="77"/>
              </a:rPr>
              <a:t>AmareBrandPartner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)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Add 3–5 relevant hashtags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Tap Post</a:t>
            </a:r>
          </a:p>
        </p:txBody>
      </p:sp>
      <p:sp>
        <p:nvSpPr>
          <p:cNvPr id="6" name="Text 4"/>
          <p:cNvSpPr/>
          <p:nvPr/>
        </p:nvSpPr>
        <p:spPr>
          <a:xfrm>
            <a:off x="7559040" y="1402080"/>
            <a:ext cx="4023360" cy="509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1733" dirty="0"/>
          </a:p>
        </p:txBody>
      </p:sp>
      <p:pic>
        <p:nvPicPr>
          <p:cNvPr id="7" name="Picture 6" descr="A person holding a glass&#10;&#10;AI-generated content may be incorrect.">
            <a:extLst>
              <a:ext uri="{FF2B5EF4-FFF2-40B4-BE49-F238E27FC236}">
                <a16:creationId xmlns:a16="http://schemas.microsoft.com/office/drawing/2014/main" id="{D20EA2A3-12C2-8E2E-B8A9-E47F44FF4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593" y="1402080"/>
            <a:ext cx="2681207" cy="47932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7792CB6-BC95-81E0-851E-FAE9134AF643}"/>
              </a:ext>
            </a:extLst>
          </p:cNvPr>
          <p:cNvSpPr/>
          <p:nvPr/>
        </p:nvSpPr>
        <p:spPr>
          <a:xfrm>
            <a:off x="7681993" y="5238427"/>
            <a:ext cx="2351240" cy="5818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A78B-C970-C6A3-8B20-759BB6E6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6784-E4CC-6049-CF7E-CA84BF00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F86-66A4-D342-B39A-0C3E2798F6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E9D95-D6DC-C6AB-7751-5DC90EDC37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600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0328D-796C-F5BB-1023-5AF55BFED52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8430" y="1244600"/>
            <a:ext cx="4657725" cy="1397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mare Walter Neue Mager" panose="020B0403040202060203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cife Text" pitchFamily="2" charset="77"/>
              </a:rPr>
              <a:t>Before You Post: 3 Point Check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3CB5B-1F5D-9B45-A270-C54FF0C5B32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  <a:alphaModFix amt="7000"/>
          </a:blip>
          <a:srcRect t="14432"/>
          <a:stretch/>
        </p:blipFill>
        <p:spPr>
          <a:xfrm rot="10800000">
            <a:off x="1761899" y="3156154"/>
            <a:ext cx="3734205" cy="370184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77FE74-C38D-5BDE-BEA3-4190A2309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2867"/>
              </p:ext>
            </p:extLst>
          </p:nvPr>
        </p:nvGraphicFramePr>
        <p:xfrm>
          <a:off x="6431485" y="591997"/>
          <a:ext cx="5382072" cy="5170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2072">
                  <a:extLst>
                    <a:ext uri="{9D8B030D-6E8A-4147-A177-3AD203B41FA5}">
                      <a16:colId xmlns:a16="http://schemas.microsoft.com/office/drawing/2014/main" val="941091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i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mare Walter Neue Halbfett" panose="020B0503040202060203" pitchFamily="34" charset="77"/>
                        </a:rPr>
                        <a:t>Product Link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33946"/>
                  </a:ext>
                </a:extLst>
              </a:tr>
              <a:tr h="13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re Walter Neue Mager" panose="020B0403040202060203" pitchFamily="34" charset="77"/>
                        </a:rPr>
                        <a:t>Is your product link added and showing the correct Amare product?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mare Walter Neue Mager" panose="020B0403040202060203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84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i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mare Walter Neue Halbfett" panose="020B0503040202060203" pitchFamily="34" charset="77"/>
                        </a:rPr>
                        <a:t>Disclosure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160857"/>
                  </a:ext>
                </a:extLst>
              </a:tr>
              <a:tr h="1361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re Walter Neue Mager" panose="020B0403040202060203" pitchFamily="34" charset="77"/>
                        </a:rPr>
                        <a:t>Does your caption include your affiliate disclosure (#</a:t>
                      </a:r>
                      <a:r>
                        <a:rPr lang="en-US" sz="1500" b="0" i="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re Walter Neue Mager" panose="020B0403040202060203" pitchFamily="34" charset="77"/>
                        </a:rPr>
                        <a:t>AmareBrandPartner</a:t>
                      </a:r>
                      <a:r>
                        <a:rPr lang="en-US" sz="1500" b="0" i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re Walter Neue Mager" panose="020B0403040202060203" pitchFamily="34" charset="77"/>
                        </a:rPr>
                        <a:t>)?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mare Walter Neue Mager" panose="020B0403040202060203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1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i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mare Walter Neue Halbfett" panose="020B0503040202060203" pitchFamily="34" charset="77"/>
                        </a:rPr>
                        <a:t>Call to Action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44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re Walter Neue Mager" panose="020B0403040202060203" pitchFamily="34" charset="77"/>
                        </a:rPr>
                        <a:t>Does your video include a spoken call-to-action telling viewers to tap the link?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mare Walter Neue Mager" panose="020B0403040202060203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5694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17B7619-3C70-96E7-05B7-33C8A554A37B}"/>
              </a:ext>
            </a:extLst>
          </p:cNvPr>
          <p:cNvGrpSpPr/>
          <p:nvPr/>
        </p:nvGrpSpPr>
        <p:grpSpPr>
          <a:xfrm>
            <a:off x="5873025" y="656651"/>
            <a:ext cx="433676" cy="433676"/>
            <a:chOff x="5873025" y="656651"/>
            <a:chExt cx="433676" cy="4336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08455F-5417-7C62-3C30-D03BD98C51F6}"/>
                </a:ext>
              </a:extLst>
            </p:cNvPr>
            <p:cNvSpPr/>
            <p:nvPr/>
          </p:nvSpPr>
          <p:spPr>
            <a:xfrm>
              <a:off x="5873025" y="656651"/>
              <a:ext cx="433676" cy="4336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604E7-08C2-06BD-7476-9EA304DEE713}"/>
                </a:ext>
              </a:extLst>
            </p:cNvPr>
            <p:cNvSpPr txBox="1"/>
            <p:nvPr/>
          </p:nvSpPr>
          <p:spPr>
            <a:xfrm>
              <a:off x="5939547" y="688823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89280F-1B64-FA0B-F12B-8C36A86EEF25}"/>
              </a:ext>
            </a:extLst>
          </p:cNvPr>
          <p:cNvGrpSpPr/>
          <p:nvPr/>
        </p:nvGrpSpPr>
        <p:grpSpPr>
          <a:xfrm>
            <a:off x="5873025" y="2411808"/>
            <a:ext cx="433676" cy="433676"/>
            <a:chOff x="5873025" y="656651"/>
            <a:chExt cx="433676" cy="4336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23A54E-A943-75FD-3C1D-693706BE8B7D}"/>
                </a:ext>
              </a:extLst>
            </p:cNvPr>
            <p:cNvSpPr/>
            <p:nvPr/>
          </p:nvSpPr>
          <p:spPr>
            <a:xfrm>
              <a:off x="5873025" y="656651"/>
              <a:ext cx="433676" cy="4336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5639B7-7C9E-4C4D-B1C3-3D7387F767DE}"/>
                </a:ext>
              </a:extLst>
            </p:cNvPr>
            <p:cNvSpPr txBox="1"/>
            <p:nvPr/>
          </p:nvSpPr>
          <p:spPr>
            <a:xfrm>
              <a:off x="5939547" y="688823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D91D0B-32CA-F906-F049-E33AFE785481}"/>
              </a:ext>
            </a:extLst>
          </p:cNvPr>
          <p:cNvGrpSpPr/>
          <p:nvPr/>
        </p:nvGrpSpPr>
        <p:grpSpPr>
          <a:xfrm>
            <a:off x="5873025" y="4271292"/>
            <a:ext cx="433676" cy="433676"/>
            <a:chOff x="5873025" y="656651"/>
            <a:chExt cx="433676" cy="4336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32A2FA-4CD9-FCB7-2550-65C154DFE121}"/>
                </a:ext>
              </a:extLst>
            </p:cNvPr>
            <p:cNvSpPr/>
            <p:nvPr/>
          </p:nvSpPr>
          <p:spPr>
            <a:xfrm>
              <a:off x="5873025" y="656651"/>
              <a:ext cx="433676" cy="4336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D12E8A-6E75-7ACC-E0F1-4799DF19CDC6}"/>
                </a:ext>
              </a:extLst>
            </p:cNvPr>
            <p:cNvSpPr txBox="1"/>
            <p:nvPr/>
          </p:nvSpPr>
          <p:spPr>
            <a:xfrm>
              <a:off x="5939547" y="688823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96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Adding Products to a LIVE Session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67056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Before going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LIVE: TikTok &gt; Live &gt; Product Showcase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Add the Amare products you plan to feature during the stream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Once live,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tap the shopping bag icon on screen to pin a specific product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Viewers can tap the product card at any point to view and purchase without leaving your LIVE</a:t>
            </a:r>
          </a:p>
        </p:txBody>
      </p:sp>
      <p:sp>
        <p:nvSpPr>
          <p:cNvPr id="6" name="Text 4"/>
          <p:cNvSpPr/>
          <p:nvPr/>
        </p:nvSpPr>
        <p:spPr>
          <a:xfrm>
            <a:off x="7559040" y="1402080"/>
            <a:ext cx="4023360" cy="509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1733" dirty="0"/>
          </a:p>
        </p:txBody>
      </p:sp>
      <p:pic>
        <p:nvPicPr>
          <p:cNvPr id="7" name="Picture 6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1579A45-F9C0-DB08-5217-EDEED500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28" y="1402080"/>
            <a:ext cx="2488527" cy="46887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5EC169-DC84-32E9-8923-47DDF634F4EF}"/>
              </a:ext>
            </a:extLst>
          </p:cNvPr>
          <p:cNvSpPr/>
          <p:nvPr/>
        </p:nvSpPr>
        <p:spPr>
          <a:xfrm>
            <a:off x="8325763" y="5455920"/>
            <a:ext cx="2351240" cy="5818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9837-2D6F-54B1-4E43-D21D06C1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BE3F-2C58-B5A8-0F3F-97A4BC19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4B2D-25FF-0B46-98A4-87FBB723E472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7B6E0-D81C-E9A1-DBFC-8553EEF43BFF}"/>
              </a:ext>
            </a:extLst>
          </p:cNvPr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2896043"/>
            <a:ext cx="12192000" cy="1065913"/>
          </a:xfrm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cife Text" pitchFamily="2" charset="77"/>
              </a:rPr>
              <a:t>Compliance on TikTok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15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Complete Amare's Compliance Training</a:t>
            </a:r>
          </a:p>
        </p:txBody>
      </p:sp>
      <p:sp>
        <p:nvSpPr>
          <p:cNvPr id="4" name="Text 2"/>
          <p:cNvSpPr/>
          <p:nvPr/>
        </p:nvSpPr>
        <p:spPr>
          <a:xfrm>
            <a:off x="609600" y="1767840"/>
            <a:ext cx="9882753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Amare has a dedicated compliance training covering FTC disclosures, income claims, and health claim guidelines in full in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the HUB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Complete that training before posting any content with Amare products</a:t>
            </a:r>
          </a:p>
        </p:txBody>
      </p:sp>
    </p:spTree>
    <p:extLst>
      <p:ext uri="{BB962C8B-B14F-4D97-AF65-F5344CB8AC3E}">
        <p14:creationId xmlns:p14="http://schemas.microsoft.com/office/powerpoint/2010/main" val="341424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Health and Medical Claims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109728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prohibits claims that a product treats, cures, prevents, or mitigates any disease or medical condition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Applies to spoken content in videos and LIVEs, captions, and text overlays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Always use Amare's approved product language, do not improvise health benefit claims</a:t>
            </a:r>
          </a:p>
          <a:p>
            <a:pPr>
              <a:spcAft>
                <a:spcPts val="10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Don't say: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'This product cured my anxiety' or 'This fixed my gut inflammation'</a:t>
            </a: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 say: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'I've noticed I feel calmer and more focused since I started using this'</a:t>
            </a:r>
          </a:p>
        </p:txBody>
      </p:sp>
    </p:spTree>
    <p:extLst>
      <p:ext uri="{BB962C8B-B14F-4D97-AF65-F5344CB8AC3E}">
        <p14:creationId xmlns:p14="http://schemas.microsoft.com/office/powerpoint/2010/main" val="87586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Income and Earnings Claims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109728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1067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 not make specific income claims, projections, or suggestions that financial success is typical or guaranteed</a:t>
            </a:r>
          </a:p>
          <a:p>
            <a:pPr>
              <a:spcAft>
                <a:spcPts val="10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Don't say: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'I made $5,000 last month with TikTok Shop' or 'Anyone can replace their income doing this'</a:t>
            </a: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 say: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'I've been building something I'm proud of' or 'It's been a great fit for my lifestyle'</a:t>
            </a:r>
          </a:p>
        </p:txBody>
      </p:sp>
    </p:spTree>
    <p:extLst>
      <p:ext uri="{BB962C8B-B14F-4D97-AF65-F5344CB8AC3E}">
        <p14:creationId xmlns:p14="http://schemas.microsoft.com/office/powerpoint/2010/main" val="14421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BD3BEF-3DDC-EFF6-04A3-542C6EABD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723" y="1295489"/>
            <a:ext cx="5850277" cy="1101171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</a:rPr>
              <a:t>Agenda</a:t>
            </a:r>
            <a:endParaRPr lang="en-US" dirty="0">
              <a:solidFill>
                <a:schemeClr val="accent3"/>
              </a:solidFill>
              <a:latin typeface="Amare Walter Neue Mager" panose="020B0403040202060203" pitchFamily="34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67922-F16D-ADA1-AF4D-B5436EAC2F7F}"/>
              </a:ext>
            </a:extLst>
          </p:cNvPr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351291" y="1959647"/>
            <a:ext cx="8366313" cy="3247466"/>
          </a:xfrm>
        </p:spPr>
        <p:txBody>
          <a:bodyPr wrap="none" numCol="1">
            <a:noAutofit/>
          </a:bodyPr>
          <a:lstStyle/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4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Part 1: How TikTok Works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4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Part 2: The Seven Content Formats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4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Part 3: How to Post a Shoppable Video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4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Part 4: Compliance on TikTok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9C605-CDF4-8FF2-524B-0942C7B70A5E}"/>
              </a:ext>
            </a:extLst>
          </p:cNvPr>
          <p:cNvSpPr/>
          <p:nvPr/>
        </p:nvSpPr>
        <p:spPr>
          <a:xfrm>
            <a:off x="611109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A0529-ABA6-8789-6A69-88ED17C8D9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3BC6C-3669-32AF-A461-204923D4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F86-66A4-D342-B39A-0C3E2798F6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MLM and Recruitment Language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109728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explicitly bans content promoting multi-level marketing, pyramid schemes, or recruitment under its Fraud and Scams policy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Content that focuses on recruiting or sounds like 'join my team' will be flagged and may result in removal or account suspension</a:t>
            </a:r>
          </a:p>
          <a:p>
            <a:pPr>
              <a:spcAft>
                <a:spcPts val="10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Promoting Amare products is allowed. Recruiting people into the Amare business on TikTok is not.</a:t>
            </a:r>
          </a:p>
          <a:p>
            <a:pPr>
              <a:spcAft>
                <a:spcPts val="10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Don't say: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'Join my team', 'Be your own boss', 'DM me about the business opportunity', or 'Passive income'</a:t>
            </a:r>
          </a:p>
        </p:txBody>
      </p:sp>
    </p:spTree>
    <p:extLst>
      <p:ext uri="{BB962C8B-B14F-4D97-AF65-F5344CB8AC3E}">
        <p14:creationId xmlns:p14="http://schemas.microsoft.com/office/powerpoint/2010/main" val="405775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Weight Loss Content &amp; FTC Disclosure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109728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Weight Loss: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restricts content promoting dangerous or unproven weight loss methods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Before/after body transformation content may be flagged or suppressed even if not removed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Weight loss content is restricted from reaching users under 18, the algorithm enforces this automatically</a:t>
            </a:r>
          </a:p>
          <a:p>
            <a:pPr>
              <a:spcAft>
                <a:spcPts val="10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10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FTC Disclosure: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As a paid affiliate, you are legally required to disclose your relationship with Amare on every promotional post. Use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#</a:t>
            </a:r>
            <a:r>
              <a:rPr lang="en-US" sz="2000" b="1" dirty="0" err="1">
                <a:solidFill>
                  <a:schemeClr val="tx2"/>
                </a:solidFill>
                <a:latin typeface="Amare Walter Neue Mager" panose="020B0403040202060203" pitchFamily="34" charset="77"/>
              </a:rPr>
              <a:t>AmareBrandPartner</a:t>
            </a:r>
            <a:endParaRPr lang="en-US" sz="2000" b="1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 marL="342900" indent="-342900">
              <a:spcAft>
                <a:spcPts val="1067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also has a built-in Branded Content toggle</a:t>
            </a:r>
          </a:p>
        </p:txBody>
      </p:sp>
    </p:spTree>
    <p:extLst>
      <p:ext uri="{BB962C8B-B14F-4D97-AF65-F5344CB8AC3E}">
        <p14:creationId xmlns:p14="http://schemas.microsoft.com/office/powerpoint/2010/main" val="243368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579893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What Happens If You Receive a Violation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716912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2042554"/>
            <a:ext cx="10719661" cy="40495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notifies you via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Inbox &gt; System notifications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when content is removed or flagged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Violations accumulate in your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Creator Health Rating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, stay above 176 points to graduate from the Pilot Program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Repeated violations can result in e-commerce permissions being suspended or permanently revoked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To appeal: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app &gt; Inbox &gt; System &gt; find the violation notice &gt; Appeal</a:t>
            </a:r>
          </a:p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may allow you to take a quiz depending on the violation you receive. If you get 100% on the quiz they will add 5 points back to your CHR.</a:t>
            </a:r>
          </a:p>
        </p:txBody>
      </p:sp>
    </p:spTree>
    <p:extLst>
      <p:ext uri="{BB962C8B-B14F-4D97-AF65-F5344CB8AC3E}">
        <p14:creationId xmlns:p14="http://schemas.microsoft.com/office/powerpoint/2010/main" val="19553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The Simplest Rule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40208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584960"/>
            <a:ext cx="109728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1067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Before you post, ask yourself:</a:t>
            </a:r>
          </a:p>
        </p:txBody>
      </p:sp>
      <p:sp>
        <p:nvSpPr>
          <p:cNvPr id="5" name="Text 3"/>
          <p:cNvSpPr/>
          <p:nvPr/>
        </p:nvSpPr>
        <p:spPr>
          <a:xfrm>
            <a:off x="609600" y="2194560"/>
            <a:ext cx="109728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1067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Does this video promote a product or promote a business opportunity? Products only.
Would a doctor, lawyer, or compliance officer be uncomfortable with any claim I'm making? If yes, reword it or leave it out.</a:t>
            </a:r>
          </a:p>
        </p:txBody>
      </p:sp>
      <p:sp>
        <p:nvSpPr>
          <p:cNvPr id="6" name="Text 4"/>
          <p:cNvSpPr/>
          <p:nvPr/>
        </p:nvSpPr>
        <p:spPr>
          <a:xfrm>
            <a:off x="609600" y="4632960"/>
            <a:ext cx="109728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i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When in doubt, contact your Amare compliance team before posting</a:t>
            </a:r>
            <a:r>
              <a:rPr lang="en-US" sz="2000" b="1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680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109728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Optimize your profile and build your following</a:t>
            </a:r>
          </a:p>
          <a:p>
            <a:pPr marL="457189" indent="-457189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Review compliance details in the Hub</a:t>
            </a:r>
          </a:p>
          <a:p>
            <a:pPr marL="457189" indent="-457189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Post Shoppable videos and LIVES to start sharing Amare products</a:t>
            </a:r>
          </a:p>
          <a:p>
            <a:pPr marL="457189" indent="-457189">
              <a:spcAft>
                <a:spcPts val="800"/>
              </a:spcAft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800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Stay tuned for more training videos!</a:t>
            </a:r>
          </a:p>
        </p:txBody>
      </p:sp>
    </p:spTree>
    <p:extLst>
      <p:ext uri="{BB962C8B-B14F-4D97-AF65-F5344CB8AC3E}">
        <p14:creationId xmlns:p14="http://schemas.microsoft.com/office/powerpoint/2010/main" val="35728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774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1595-4CC6-8AB0-8CCD-9F3335672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C7880-0B7C-ACC5-2A6E-54FED5C9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4B2D-25FF-0B46-98A4-87FBB723E472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7CF28-9449-07D2-D15E-FB193FA3966D}"/>
              </a:ext>
            </a:extLst>
          </p:cNvPr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2896043"/>
            <a:ext cx="12192000" cy="1065913"/>
          </a:xfrm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cife Text" pitchFamily="2" charset="77"/>
              </a:rPr>
              <a:t>How TikTok 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37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9A8A-0FE2-BD7B-B040-223E14CC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0844A-8978-96DD-8A41-B3AE08E85A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786" y="778131"/>
            <a:ext cx="11124119" cy="110117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</a:rPr>
              <a:t>What Makes TikTok Different</a:t>
            </a:r>
            <a:b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</a:rPr>
            </a:br>
            <a:endParaRPr lang="en-US" sz="4400" dirty="0">
              <a:solidFill>
                <a:schemeClr val="accent3"/>
              </a:solidFill>
              <a:latin typeface="Amare Walter Neue Mager" panose="020B0403040202060203" pitchFamily="34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3DA82-364E-2B07-4C91-1E024920F44A}"/>
              </a:ext>
            </a:extLst>
          </p:cNvPr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469997" y="1731233"/>
            <a:ext cx="8366313" cy="3247466"/>
          </a:xfrm>
        </p:spPr>
        <p:txBody>
          <a:bodyPr wrap="none" numCol="1">
            <a:noAutofit/>
          </a:bodyPr>
          <a:lstStyle/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Reach is NOT limited to your followers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, content is served based on watch behavior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For You Page (FYP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) is the main feed, most views come from there, not followers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Watch time and completion rate are the most important algorithm signals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Authenticity consistently outperforms polished advertising on this platform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TikTok Shop is built in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, buyers never leave the app to purchase</a:t>
            </a:r>
          </a:p>
          <a:p>
            <a:pPr marL="574675" indent="-568325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tabLst>
                <a:tab pos="4511675" algn="l"/>
              </a:tabLst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4E9DC-758F-DE0A-9BC7-70BE6DB18B3E}"/>
              </a:ext>
            </a:extLst>
          </p:cNvPr>
          <p:cNvSpPr/>
          <p:nvPr/>
        </p:nvSpPr>
        <p:spPr>
          <a:xfrm>
            <a:off x="611109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C5FA2-BF9F-E982-541F-753009748D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EFC9C-2C21-2C03-9F7A-021C63B1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F86-66A4-D342-B39A-0C3E2798F6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76153E-20D6-387A-BF12-5ED2892E4906}"/>
              </a:ext>
            </a:extLst>
          </p:cNvPr>
          <p:cNvSpPr/>
          <p:nvPr/>
        </p:nvSpPr>
        <p:spPr>
          <a:xfrm>
            <a:off x="6096000" y="4633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8A5BA-5BCB-69C4-8F04-A61FF8D4A8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723" y="470381"/>
            <a:ext cx="5604553" cy="1885364"/>
          </a:xfrm>
        </p:spPr>
        <p:txBody>
          <a:bodyPr>
            <a:noAutofit/>
          </a:bodyPr>
          <a:lstStyle/>
          <a:p>
            <a:r>
              <a:rPr lang="en-US" dirty="0"/>
              <a:t>Optimize Your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6843D-87AE-C9C5-2ABD-A651ACF469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20117" y="550116"/>
            <a:ext cx="5626159" cy="5626847"/>
          </a:xfrm>
        </p:spPr>
        <p:txBody>
          <a:bodyPr>
            <a:noAutofit/>
          </a:bodyPr>
          <a:lstStyle/>
          <a:p>
            <a:pPr marL="6350" indent="0">
              <a:lnSpc>
                <a:spcPct val="150000"/>
              </a:lnSpc>
              <a:buClr>
                <a:schemeClr val="tx2"/>
              </a:buClr>
              <a:buSzPct val="80000"/>
              <a:buNone/>
              <a:tabLst>
                <a:tab pos="451167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Profile Photo: </a:t>
            </a:r>
            <a:r>
              <a:rPr lang="en-US" sz="2000" dirty="0">
                <a:solidFill>
                  <a:schemeClr val="bg1"/>
                </a:solidFill>
              </a:rPr>
              <a:t>Clear, well-lit photo of your face. Natural light, warm smile. Your photo should match how you look on camera.</a:t>
            </a:r>
          </a:p>
          <a:p>
            <a:pPr marL="6350" indent="0">
              <a:lnSpc>
                <a:spcPct val="150000"/>
              </a:lnSpc>
              <a:buClr>
                <a:schemeClr val="tx2"/>
              </a:buClr>
              <a:buSzPct val="80000"/>
              <a:buNone/>
              <a:tabLst>
                <a:tab pos="4511675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6350" indent="0">
              <a:lnSpc>
                <a:spcPct val="150000"/>
              </a:lnSpc>
              <a:buClr>
                <a:schemeClr val="tx2"/>
              </a:buClr>
              <a:buSzPct val="80000"/>
              <a:buNone/>
              <a:tabLst>
                <a:tab pos="451167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Bio: </a:t>
            </a:r>
            <a:r>
              <a:rPr lang="en-US" sz="2000" dirty="0">
                <a:solidFill>
                  <a:schemeClr val="bg1"/>
                </a:solidFill>
              </a:rPr>
              <a:t>Answer who are you, what do you share, and why should someone follow you? ​No income claims or health results in your bio.</a:t>
            </a:r>
          </a:p>
          <a:p>
            <a:pPr marL="6350" indent="0">
              <a:lnSpc>
                <a:spcPct val="150000"/>
              </a:lnSpc>
              <a:buClr>
                <a:schemeClr val="tx2"/>
              </a:buClr>
              <a:buSzPct val="80000"/>
              <a:buNone/>
              <a:tabLst>
                <a:tab pos="4511675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6350" indent="0">
              <a:lnSpc>
                <a:spcPct val="150000"/>
              </a:lnSpc>
              <a:buClr>
                <a:schemeClr val="tx2"/>
              </a:buClr>
              <a:buSzPct val="80000"/>
              <a:buNone/>
              <a:tabLst>
                <a:tab pos="451167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Link: </a:t>
            </a:r>
            <a:r>
              <a:rPr lang="en-US" sz="2000" dirty="0">
                <a:solidFill>
                  <a:schemeClr val="bg1"/>
                </a:solidFill>
              </a:rPr>
              <a:t>Point to your Amare TikTok Shop Product Showcase once set up.</a:t>
            </a:r>
          </a:p>
          <a:p>
            <a:pPr marL="404813" indent="-285750">
              <a:lnSpc>
                <a:spcPct val="150000"/>
              </a:lnSpc>
              <a:spcBef>
                <a:spcPts val="1800"/>
              </a:spcBef>
              <a:buClr>
                <a:schemeClr val="accent3"/>
              </a:buClr>
              <a:buSzPct val="80000"/>
              <a:buBlip>
                <a:blip r:embed="rId6"/>
              </a:buBlip>
            </a:pP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CF2D0-E482-FCC8-A254-71262899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4B2D-25FF-0B46-98A4-87FBB723E472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15706-CD0C-4EF5-26D7-1DA88611B5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5229" y="6659917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" name="Picture 13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6049C0F1-A897-D018-D92F-298505FCF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34" y="1821885"/>
            <a:ext cx="2583413" cy="4057477"/>
          </a:xfrm>
          <a:prstGeom prst="rect">
            <a:avLst/>
          </a:prstGeom>
        </p:spPr>
      </p:pic>
      <p:pic>
        <p:nvPicPr>
          <p:cNvPr id="16" name="Picture 15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6D1F8FAD-1710-2E99-B484-B1E0714A3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4751" y="1821886"/>
            <a:ext cx="2353902" cy="405747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F3C483A-C7C6-933C-6A1E-CEEF604F0AED}"/>
              </a:ext>
            </a:extLst>
          </p:cNvPr>
          <p:cNvSpPr/>
          <p:nvPr/>
        </p:nvSpPr>
        <p:spPr>
          <a:xfrm>
            <a:off x="4040979" y="2328449"/>
            <a:ext cx="641445" cy="619467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6CEE85-50C2-067A-7563-05DF323BC05A}"/>
              </a:ext>
            </a:extLst>
          </p:cNvPr>
          <p:cNvSpPr/>
          <p:nvPr/>
        </p:nvSpPr>
        <p:spPr>
          <a:xfrm>
            <a:off x="1326398" y="2328449"/>
            <a:ext cx="721718" cy="78055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51C7D-6D43-E7D9-4E80-3A8666A7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47CD0-EA9C-B9D7-B42D-7D851DCE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4B2D-25FF-0B46-98A4-87FBB723E472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7A34D-1199-6337-B960-24597F0FE8BF}"/>
              </a:ext>
            </a:extLst>
          </p:cNvPr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2896043"/>
            <a:ext cx="12192000" cy="1065913"/>
          </a:xfrm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cife Text" pitchFamily="2" charset="77"/>
              </a:rPr>
              <a:t>The Seven Content Formats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6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2C5FA-72C1-E63D-FC78-C40CCC14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AC7E3C-874F-324C-24DA-FF33E560AD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783948"/>
            <a:ext cx="11124119" cy="110117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</a:rPr>
              <a:t>Format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66EF7-1DFE-901F-2759-44069FF955E5}"/>
              </a:ext>
            </a:extLst>
          </p:cNvPr>
          <p:cNvSpPr/>
          <p:nvPr/>
        </p:nvSpPr>
        <p:spPr>
          <a:xfrm>
            <a:off x="611109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2B5C7D-FEE0-5174-B983-745FA9B4BD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600" y="6400800"/>
            <a:ext cx="1825782" cy="19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7408B-B4BD-0FA6-5DC5-B5AE26CD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F86-66A4-D342-B39A-0C3E2798F6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F3CD2FD-466D-CC8D-D742-9655BBB64D4D}"/>
              </a:ext>
            </a:extLst>
          </p:cNvPr>
          <p:cNvSpPr/>
          <p:nvPr/>
        </p:nvSpPr>
        <p:spPr>
          <a:xfrm>
            <a:off x="609600" y="1964587"/>
            <a:ext cx="48768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6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Primary Formats</a:t>
            </a: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51A9E5C6-2E58-A90D-CF55-6999A6255919}"/>
              </a:ext>
            </a:extLst>
          </p:cNvPr>
          <p:cNvSpPr/>
          <p:nvPr/>
        </p:nvSpPr>
        <p:spPr>
          <a:xfrm>
            <a:off x="609600" y="2606745"/>
            <a:ext cx="4876800" cy="30279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Short-Form Video (In-Feed): primary format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LIVE Video: highest-conversion format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Product Showcase Tab: passive income infrastructure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730EF610-4585-8354-2986-F10B09FA62C6}"/>
              </a:ext>
            </a:extLst>
          </p:cNvPr>
          <p:cNvSpPr/>
          <p:nvPr/>
        </p:nvSpPr>
        <p:spPr>
          <a:xfrm>
            <a:off x="6705600" y="2023873"/>
            <a:ext cx="48768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Supporting Formats</a:t>
            </a: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D9E47AB4-A1F8-F7FA-8E2C-E3E86D3C1388}"/>
              </a:ext>
            </a:extLst>
          </p:cNvPr>
          <p:cNvSpPr/>
          <p:nvPr/>
        </p:nvSpPr>
        <p:spPr>
          <a:xfrm>
            <a:off x="6705600" y="2607374"/>
            <a:ext cx="4876800" cy="263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Duet: react alongside another creator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Stitch: clip + respond to trending content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Photo Carousel: swipeable educational posts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Text Posts: low-effort presence on no-filming days</a:t>
            </a:r>
          </a:p>
        </p:txBody>
      </p:sp>
    </p:spTree>
    <p:extLst>
      <p:ext uri="{BB962C8B-B14F-4D97-AF65-F5344CB8AC3E}">
        <p14:creationId xmlns:p14="http://schemas.microsoft.com/office/powerpoint/2010/main" val="265336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1. Short-Form Video (In-Feed)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6705600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Vertical video up to 10 minutes; recommended length 30–90 seconds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Served to both followers AND new audiences via the FYP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Add an Amare product link before posting to make it shoppable (orange shopping bag icon)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Counts toward your 5-video weekly shoppable limit in the Pilot Program</a:t>
            </a:r>
          </a:p>
          <a:p>
            <a:pPr>
              <a:spcAft>
                <a:spcPts val="6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6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Best for: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product education, personal stories, routines, tutorials, hook-driven content</a:t>
            </a:r>
          </a:p>
        </p:txBody>
      </p:sp>
      <p:pic>
        <p:nvPicPr>
          <p:cNvPr id="12" name="Picture 11" descr="A hand holding a phone over a jar of liquid&#10;&#10;AI-generated content may be incorrect.">
            <a:extLst>
              <a:ext uri="{FF2B5EF4-FFF2-40B4-BE49-F238E27FC236}">
                <a16:creationId xmlns:a16="http://schemas.microsoft.com/office/drawing/2014/main" id="{E2777477-39CF-DD69-0CF2-C30B1CCE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43" y="1219200"/>
            <a:ext cx="2765293" cy="494817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B51CD2B-1EAD-A5FA-561D-AF046FB3E473}"/>
              </a:ext>
            </a:extLst>
          </p:cNvPr>
          <p:cNvSpPr/>
          <p:nvPr/>
        </p:nvSpPr>
        <p:spPr>
          <a:xfrm>
            <a:off x="7625762" y="5126082"/>
            <a:ext cx="2407471" cy="6941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dirty="0">
                <a:solidFill>
                  <a:schemeClr val="accent3"/>
                </a:solidFill>
                <a:latin typeface="Amare Walter Neue Mager" panose="020B0403040202060203" pitchFamily="34" charset="77"/>
                <a:ea typeface="+mj-ea"/>
                <a:cs typeface="+mj-cs"/>
              </a:rPr>
              <a:t>2. LIVE Video</a:t>
            </a:r>
          </a:p>
        </p:txBody>
      </p:sp>
      <p:sp>
        <p:nvSpPr>
          <p:cNvPr id="3" name="Shape 1"/>
          <p:cNvSpPr/>
          <p:nvPr/>
        </p:nvSpPr>
        <p:spPr>
          <a:xfrm>
            <a:off x="609600" y="1219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402080"/>
            <a:ext cx="4830305" cy="509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Real-time broadcast with products pinned to the bottom of screen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Requires 1,000 followers to unlock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Limited to 3 shoppable LIVEs per week during the Pilot Program</a:t>
            </a: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Viewers can tap and purchase without leaving your LIVE</a:t>
            </a:r>
          </a:p>
          <a:p>
            <a:pPr>
              <a:spcAft>
                <a:spcPts val="667"/>
              </a:spcAft>
              <a:buSzPct val="100000"/>
            </a:pPr>
            <a:endParaRPr lang="en-US" sz="2000" dirty="0">
              <a:solidFill>
                <a:schemeClr val="tx2"/>
              </a:solidFill>
              <a:latin typeface="Amare Walter Neue Mager" panose="020B0403040202060203" pitchFamily="34" charset="77"/>
            </a:endParaRPr>
          </a:p>
          <a:p>
            <a:pPr>
              <a:spcAft>
                <a:spcPts val="667"/>
              </a:spcAft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Best for: </a:t>
            </a:r>
            <a:r>
              <a:rPr lang="en-US" sz="2000" dirty="0">
                <a:solidFill>
                  <a:schemeClr val="tx2"/>
                </a:solidFill>
                <a:latin typeface="Amare Walter Neue Mager" panose="020B0403040202060203" pitchFamily="34" charset="77"/>
              </a:rPr>
              <a:t>Q&amp;A, product demos, community building, time-sensitive offers</a:t>
            </a:r>
          </a:p>
        </p:txBody>
      </p:sp>
      <p:sp>
        <p:nvSpPr>
          <p:cNvPr id="6" name="Text 4"/>
          <p:cNvSpPr/>
          <p:nvPr/>
        </p:nvSpPr>
        <p:spPr>
          <a:xfrm>
            <a:off x="7559040" y="1402080"/>
            <a:ext cx="4023360" cy="509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1733" dirty="0"/>
          </a:p>
        </p:txBody>
      </p:sp>
      <p:pic>
        <p:nvPicPr>
          <p:cNvPr id="10" name="Picture 9" descr="A person with her hand on her ear&#10;&#10;AI-generated content may be incorrect.">
            <a:extLst>
              <a:ext uri="{FF2B5EF4-FFF2-40B4-BE49-F238E27FC236}">
                <a16:creationId xmlns:a16="http://schemas.microsoft.com/office/drawing/2014/main" id="{9D480413-54D2-AF9E-C464-CB6BF9E9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15" y="1402080"/>
            <a:ext cx="2530435" cy="4688748"/>
          </a:xfrm>
          <a:prstGeom prst="rect">
            <a:avLst/>
          </a:prstGeom>
        </p:spPr>
      </p:pic>
      <p:pic>
        <p:nvPicPr>
          <p:cNvPr id="12" name="Picture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1EDF2C9-7775-640B-E4FB-ACB16E57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896" y="1402081"/>
            <a:ext cx="2488527" cy="46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presentation_title"/>
  <p:tag name="PLUS_THEME" val="font_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presentation_title"/>
  <p:tag name="PLUS_THEME" val="font_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presentation_title"/>
  <p:tag name="PLUS_THEME" val="fon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agen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THEME" val="background_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presentation_title"/>
  <p:tag name="PLUS_THEME" val="font_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agen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detail_0"/>
</p:tagLst>
</file>

<file path=ppt/theme/theme1.xml><?xml version="1.0" encoding="utf-8"?>
<a:theme xmlns:a="http://schemas.openxmlformats.org/drawingml/2006/main" name="Office Theme">
  <a:themeElements>
    <a:clrScheme name="Amare">
      <a:dk1>
        <a:srgbClr val="000000"/>
      </a:dk1>
      <a:lt1>
        <a:srgbClr val="FFFFFF"/>
      </a:lt1>
      <a:dk2>
        <a:srgbClr val="434043"/>
      </a:dk2>
      <a:lt2>
        <a:srgbClr val="E7E7E0"/>
      </a:lt2>
      <a:accent1>
        <a:srgbClr val="50037F"/>
      </a:accent1>
      <a:accent2>
        <a:srgbClr val="975ED2"/>
      </a:accent2>
      <a:accent3>
        <a:srgbClr val="5F2756"/>
      </a:accent3>
      <a:accent4>
        <a:srgbClr val="FFFFFF"/>
      </a:accent4>
      <a:accent5>
        <a:srgbClr val="FFFFFF"/>
      </a:accent5>
      <a:accent6>
        <a:srgbClr val="FFFFFF"/>
      </a:accent6>
      <a:hlink>
        <a:srgbClr val="975ED2"/>
      </a:hlink>
      <a:folHlink>
        <a:srgbClr val="975E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1556</Words>
  <Application>Microsoft Macintosh PowerPoint</Application>
  <PresentationFormat>Widescreen</PresentationFormat>
  <Paragraphs>189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Amare Walter Neue Mager</vt:lpstr>
      <vt:lpstr>Amare Walter Neue</vt:lpstr>
      <vt:lpstr>Franklin Gothic Book</vt:lpstr>
      <vt:lpstr>Recife Text</vt:lpstr>
      <vt:lpstr>Amare Walter Neue Halbfett</vt:lpstr>
      <vt:lpstr>Arial</vt:lpstr>
      <vt:lpstr>Calibri</vt:lpstr>
      <vt:lpstr>Aptos</vt:lpstr>
      <vt:lpstr>Office Theme</vt:lpstr>
      <vt:lpstr>PowerPoint Presentation</vt:lpstr>
      <vt:lpstr>Agenda</vt:lpstr>
      <vt:lpstr>How TikTok Works</vt:lpstr>
      <vt:lpstr>What Makes TikTok Different </vt:lpstr>
      <vt:lpstr>Optimize Your Profile</vt:lpstr>
      <vt:lpstr>The Seven Content Formats</vt:lpstr>
      <vt:lpstr>Format Overview</vt:lpstr>
      <vt:lpstr>PowerPoint Presentation</vt:lpstr>
      <vt:lpstr>PowerPoint Presentation</vt:lpstr>
      <vt:lpstr>PowerPoint Presentation</vt:lpstr>
      <vt:lpstr>PowerPoint Presentation</vt:lpstr>
      <vt:lpstr>How to Post a Shoppable Video</vt:lpstr>
      <vt:lpstr>PowerPoint Presentation</vt:lpstr>
      <vt:lpstr>PowerPoint Presentation</vt:lpstr>
      <vt:lpstr>PowerPoint Presentation</vt:lpstr>
      <vt:lpstr>Compliance on TikTok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Lopez</dc:creator>
  <cp:lastModifiedBy>Gillean Barkyoumb</cp:lastModifiedBy>
  <cp:revision>26</cp:revision>
  <dcterms:created xsi:type="dcterms:W3CDTF">2024-09-07T19:54:54Z</dcterms:created>
  <dcterms:modified xsi:type="dcterms:W3CDTF">2026-05-08T18:15:09Z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c5309c-86d9-42b6-b366-17c2984110ea_Enabled">
    <vt:lpwstr>true</vt:lpwstr>
  </property>
  <property fmtid="{D5CDD505-2E9C-101B-9397-08002B2CF9AE}" pid="3" name="MSIP_Label_53c5309c-86d9-42b6-b366-17c2984110ea_SetDate">
    <vt:lpwstr>2026-05-08T03:35:58Z</vt:lpwstr>
  </property>
  <property fmtid="{D5CDD505-2E9C-101B-9397-08002B2CF9AE}" pid="4" name="MSIP_Label_53c5309c-86d9-42b6-b366-17c2984110ea_Method">
    <vt:lpwstr>Standard</vt:lpwstr>
  </property>
  <property fmtid="{D5CDD505-2E9C-101B-9397-08002B2CF9AE}" pid="5" name="MSIP_Label_53c5309c-86d9-42b6-b366-17c2984110ea_Name">
    <vt:lpwstr>defa4170-0d19-0005-0004-bc88714345d2</vt:lpwstr>
  </property>
  <property fmtid="{D5CDD505-2E9C-101B-9397-08002B2CF9AE}" pid="6" name="MSIP_Label_53c5309c-86d9-42b6-b366-17c2984110ea_SiteId">
    <vt:lpwstr>0f14e728-a134-42a9-bf4c-b8634012abca</vt:lpwstr>
  </property>
  <property fmtid="{D5CDD505-2E9C-101B-9397-08002B2CF9AE}" pid="7" name="MSIP_Label_53c5309c-86d9-42b6-b366-17c2984110ea_ActionId">
    <vt:lpwstr>63677e8b-4afc-451e-b3c8-085fc95a4cb8</vt:lpwstr>
  </property>
  <property fmtid="{D5CDD505-2E9C-101B-9397-08002B2CF9AE}" pid="8" name="MSIP_Label_53c5309c-86d9-42b6-b366-17c2984110ea_ContentBits">
    <vt:lpwstr>0</vt:lpwstr>
  </property>
  <property fmtid="{D5CDD505-2E9C-101B-9397-08002B2CF9AE}" pid="9" name="MSIP_Label_53c5309c-86d9-42b6-b366-17c2984110ea_Tag">
    <vt:lpwstr>50, 3, 0, 1</vt:lpwstr>
  </property>
</Properties>
</file>