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4.xml" ContentType="application/vnd.openxmlformats-officedocument.presentationml.notesSlide+xml"/>
  <Override PartName="/ppt/tags/tag4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5"/>
  </p:notesMasterIdLst>
  <p:sldIdLst>
    <p:sldId id="373" r:id="rId2"/>
    <p:sldId id="257" r:id="rId3"/>
    <p:sldId id="378" r:id="rId4"/>
    <p:sldId id="404" r:id="rId5"/>
    <p:sldId id="406" r:id="rId6"/>
    <p:sldId id="287" r:id="rId7"/>
    <p:sldId id="405" r:id="rId8"/>
    <p:sldId id="410" r:id="rId9"/>
    <p:sldId id="412" r:id="rId10"/>
    <p:sldId id="411" r:id="rId11"/>
    <p:sldId id="413" r:id="rId12"/>
    <p:sldId id="416" r:id="rId13"/>
    <p:sldId id="414" r:id="rId14"/>
    <p:sldId id="420" r:id="rId15"/>
    <p:sldId id="392" r:id="rId16"/>
    <p:sldId id="421" r:id="rId17"/>
    <p:sldId id="417" r:id="rId18"/>
    <p:sldId id="422" r:id="rId19"/>
    <p:sldId id="418" r:id="rId20"/>
    <p:sldId id="425" r:id="rId21"/>
    <p:sldId id="426" r:id="rId22"/>
    <p:sldId id="419" r:id="rId23"/>
    <p:sldId id="402" r:id="rId24"/>
  </p:sldIdLst>
  <p:sldSz cx="12192000" cy="6858000"/>
  <p:notesSz cx="6858000" cy="9144000"/>
  <p:embeddedFontLst>
    <p:embeddedFont>
      <p:font typeface="Amare Walter Neue" panose="020B0503040202060203" pitchFamily="34" charset="77"/>
      <p:regular r:id="rId26"/>
      <p:bold r:id="rId27"/>
      <p:italic r:id="rId28"/>
      <p:boldItalic r:id="rId29"/>
    </p:embeddedFont>
    <p:embeddedFont>
      <p:font typeface="Amare Walter Neue Halbfett" panose="020B0703040202060203"/>
      <p:regular r:id="rId30"/>
      <p:bold r:id="rId31"/>
      <p:italic r:id="rId32"/>
      <p:boldItalic r:id="rId33"/>
    </p:embeddedFont>
    <p:embeddedFont>
      <p:font typeface="Amare Walter Neue Mager" panose="020B0403040202060203"/>
      <p:regular r:id="rId34"/>
      <p:bold r:id="rId35"/>
      <p:italic r:id="rId36"/>
      <p:boldItalic r:id="rId37"/>
    </p:embeddedFont>
    <p:embeddedFont>
      <p:font typeface="Franklin Gothic Book" panose="020B0503020102020204" pitchFamily="34" charset="0"/>
      <p:regular r:id="rId38"/>
      <p:italic r:id="rId39"/>
    </p:embeddedFont>
    <p:embeddedFont>
      <p:font typeface="Recife Text" pitchFamily="2" charset="77"/>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59FE07-64CD-EBA7-7025-8177BE03C6E5}" name="Guest User" initials="GU" userId="S::urn:spo:tenantanon#bf658364-395c-4c84-bf08-3780d89ac1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56E43-F836-D869-2905-2B909FF7AD3B}" v="10" dt="2026-05-06T04:10:23.586"/>
    <p1510:client id="{EE11884C-E3F2-CC23-9D96-035C0B1996C3}" v="54" dt="2026-05-06T15:06:31.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0"/>
    <p:restoredTop sz="82326"/>
  </p:normalViewPr>
  <p:slideViewPr>
    <p:cSldViewPr snapToGrid="0">
      <p:cViewPr varScale="1">
        <p:scale>
          <a:sx n="93" d="100"/>
          <a:sy n="93" d="100"/>
        </p:scale>
        <p:origin x="256" y="200"/>
      </p:cViewPr>
      <p:guideLst/>
    </p:cSldViewPr>
  </p:slideViewPr>
  <p:notesTextViewPr>
    <p:cViewPr>
      <p:scale>
        <a:sx n="1" d="1"/>
        <a:sy n="1" d="1"/>
      </p:scale>
      <p:origin x="0" y="0"/>
    </p:cViewPr>
  </p:notesTextViewPr>
  <p:sorterViewPr>
    <p:cViewPr>
      <p:scale>
        <a:sx n="144" d="100"/>
        <a:sy n="14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5/7/26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70M+ U.S. shoppers are already on TikTok Shop. Health and wellness is the fastest-growing product category.</a:t>
            </a:r>
          </a:p>
          <a:p>
            <a:pPr rtl="0" fontAlgn="base"/>
            <a:r>
              <a:rPr lang="en-US" sz="1200" b="0" i="0" u="none" strike="noStrike" kern="1200" dirty="0">
                <a:solidFill>
                  <a:schemeClr val="tx1"/>
                </a:solidFill>
                <a:effectLst/>
                <a:latin typeface="+mn-lt"/>
                <a:ea typeface="+mn-ea"/>
                <a:cs typeface="+mn-cs"/>
              </a:rPr>
              <a:t>3 in 4 users are more likely to buy brands seen on TikTok</a:t>
            </a:r>
          </a:p>
          <a:p>
            <a:pPr rtl="0" fontAlgn="base"/>
            <a:r>
              <a:rPr lang="en-US" sz="1200" b="0" i="0" u="none" strike="noStrike" kern="1200" dirty="0">
                <a:solidFill>
                  <a:schemeClr val="tx1"/>
                </a:solidFill>
                <a:effectLst/>
                <a:latin typeface="+mn-lt"/>
                <a:ea typeface="+mn-ea"/>
                <a:cs typeface="+mn-cs"/>
              </a:rPr>
              <a:t>This is the same trust-based, story-driven selling you already do as an Amare brand partner. TikTok puts it in front of a much bigger audience.</a:t>
            </a:r>
          </a:p>
        </p:txBody>
      </p:sp>
      <p:sp>
        <p:nvSpPr>
          <p:cNvPr id="4" name="Slide Number Placeholder 3"/>
          <p:cNvSpPr>
            <a:spLocks noGrp="1"/>
          </p:cNvSpPr>
          <p:nvPr>
            <p:ph type="sldNum" sz="quarter" idx="5"/>
          </p:nvPr>
        </p:nvSpPr>
        <p:spPr/>
        <p:txBody>
          <a:bodyPr/>
          <a:lstStyle/>
          <a:p>
            <a:fld id="{02461F71-376C-674F-928F-66050F9761E2}" type="slidenum">
              <a:rPr lang="en-US" smtClean="0"/>
              <a:t>4</a:t>
            </a:fld>
            <a:endParaRPr lang="en-US"/>
          </a:p>
        </p:txBody>
      </p:sp>
    </p:spTree>
    <p:extLst>
      <p:ext uri="{BB962C8B-B14F-4D97-AF65-F5344CB8AC3E}">
        <p14:creationId xmlns:p14="http://schemas.microsoft.com/office/powerpoint/2010/main" val="40614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make health claims, income claims, or use recruitment language.</a:t>
            </a:r>
            <a:r>
              <a:rPr lang="en-US" dirty="0"/>
              <a:t> These are the violations most likely to hit Amare brand partners and the ones that will cost points fastest. </a:t>
            </a:r>
          </a:p>
          <a:p>
            <a:r>
              <a:rPr lang="en-US" b="1" dirty="0"/>
              <a:t>If you get a violation, take the quiz immediately.</a:t>
            </a:r>
            <a:r>
              <a:rPr lang="en-US" dirty="0"/>
              <a:t> A perfect score on the related policy quiz earns 5 points back. Don't ignore violation notifications.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Post compliant content consistently.</a:t>
            </a:r>
            <a:r>
              <a:rPr lang="en-US" dirty="0"/>
              <a:t> Every piece of content that follows policy and generates an order earns you a point back. Consistent posting is the slow-burn way to keep your score healthy.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Check your CHR weekly.</a:t>
            </a:r>
            <a:r>
              <a:rPr lang="en-US" dirty="0"/>
              <a:t> The Personalized Account Health Report shows your overall total points gained or lost over the past week, with a breakdown of both points deducted and earned. You can access it from the top-right corner of your CHR page.</a:t>
            </a:r>
          </a:p>
        </p:txBody>
      </p:sp>
      <p:sp>
        <p:nvSpPr>
          <p:cNvPr id="4" name="Slide Number Placeholder 3"/>
          <p:cNvSpPr>
            <a:spLocks noGrp="1"/>
          </p:cNvSpPr>
          <p:nvPr>
            <p:ph type="sldNum" sz="quarter" idx="5"/>
          </p:nvPr>
        </p:nvSpPr>
        <p:spPr/>
        <p:txBody>
          <a:bodyPr/>
          <a:lstStyle/>
          <a:p>
            <a:fld id="{02461F71-376C-674F-928F-66050F9761E2}" type="slidenum">
              <a:rPr lang="en-US" smtClean="0"/>
              <a:t>15</a:t>
            </a:fld>
            <a:endParaRPr lang="en-US"/>
          </a:p>
        </p:txBody>
      </p:sp>
    </p:spTree>
    <p:extLst>
      <p:ext uri="{BB962C8B-B14F-4D97-AF65-F5344CB8AC3E}">
        <p14:creationId xmlns:p14="http://schemas.microsoft.com/office/powerpoint/2010/main" val="1102474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42E9-77C3-7676-A804-6D4939183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533DC-980E-191C-8E77-70D438229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62D46-874C-9816-0A92-B50F6767BC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latin typeface="Amare Walter Neue Mager" panose="020B0403040202060203" pitchFamily="34" charset="77"/>
                <a:ea typeface="+mn-ea"/>
                <a:cs typeface="+mn-cs"/>
              </a:rPr>
              <a:t>On the TikTok app, open </a:t>
            </a:r>
            <a:r>
              <a:rPr lang="en-US" sz="1200" b="1" kern="1200" dirty="0">
                <a:solidFill>
                  <a:schemeClr val="tx2"/>
                </a:solidFill>
                <a:latin typeface="Amare Walter Neue Mager" panose="020B0403040202060203" pitchFamily="34" charset="77"/>
                <a:ea typeface="+mn-ea"/>
                <a:cs typeface="+mn-cs"/>
              </a:rPr>
              <a:t>Creator Center </a:t>
            </a:r>
            <a:r>
              <a:rPr lang="en-US" sz="1200" kern="1200" dirty="0">
                <a:solidFill>
                  <a:schemeClr val="tx2"/>
                </a:solidFill>
                <a:latin typeface="Amare Walter Neue Mager" panose="020B0403040202060203" pitchFamily="34" charset="77"/>
                <a:ea typeface="+mn-ea"/>
                <a:cs typeface="+mn-cs"/>
              </a:rPr>
              <a:t>&gt;</a:t>
            </a:r>
            <a:r>
              <a:rPr lang="en-US" sz="1200" b="1" kern="1200" dirty="0">
                <a:solidFill>
                  <a:schemeClr val="tx2"/>
                </a:solidFill>
                <a:latin typeface="Amare Walter Neue Mager" panose="020B0403040202060203" pitchFamily="34" charset="77"/>
                <a:ea typeface="+mn-ea"/>
                <a:cs typeface="+mn-cs"/>
              </a:rPr>
              <a:t> TikTok Shop for Creator</a:t>
            </a:r>
            <a:r>
              <a:rPr lang="en-US" sz="1200" kern="1200" dirty="0">
                <a:solidFill>
                  <a:schemeClr val="tx2"/>
                </a:solidFill>
                <a:latin typeface="Amare Walter Neue Mager" panose="020B0403040202060203" pitchFamily="34" charset="77"/>
                <a:ea typeface="+mn-ea"/>
                <a:cs typeface="+mn-cs"/>
              </a:rPr>
              <a:t>, then scroll to the bottom of the page to find your Creator Health Rating. Your Creator Health Rating is only visible to you.</a:t>
            </a:r>
          </a:p>
          <a:p>
            <a:r>
              <a:rPr lang="en-US" dirty="0"/>
              <a:t>From the TikTok Shop for Creator section you can also see your status in the creator pilot program</a:t>
            </a:r>
          </a:p>
        </p:txBody>
      </p:sp>
      <p:sp>
        <p:nvSpPr>
          <p:cNvPr id="4" name="Slide Number Placeholder 3">
            <a:extLst>
              <a:ext uri="{FF2B5EF4-FFF2-40B4-BE49-F238E27FC236}">
                <a16:creationId xmlns:a16="http://schemas.microsoft.com/office/drawing/2014/main" id="{37AB96DF-FF9E-BE91-DCEB-A6B07E4C5702}"/>
              </a:ext>
            </a:extLst>
          </p:cNvPr>
          <p:cNvSpPr>
            <a:spLocks noGrp="1"/>
          </p:cNvSpPr>
          <p:nvPr>
            <p:ph type="sldNum" sz="quarter" idx="5"/>
          </p:nvPr>
        </p:nvSpPr>
        <p:spPr/>
        <p:txBody>
          <a:bodyPr/>
          <a:lstStyle/>
          <a:p>
            <a:fld id="{02461F71-376C-674F-928F-66050F9761E2}" type="slidenum">
              <a:rPr lang="en-US" smtClean="0"/>
              <a:t>16</a:t>
            </a:fld>
            <a:endParaRPr lang="en-US"/>
          </a:p>
        </p:txBody>
      </p:sp>
    </p:spTree>
    <p:extLst>
      <p:ext uri="{BB962C8B-B14F-4D97-AF65-F5344CB8AC3E}">
        <p14:creationId xmlns:p14="http://schemas.microsoft.com/office/powerpoint/2010/main" val="1808002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56DC-45D3-2502-077D-B7FE6E1A4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D32E8-E62B-0943-3B95-E6127D5C3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34D6C-3032-190A-5647-FB9F7A77BD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BB9C2F-7BD9-1B6F-40E2-63669E9541E6}"/>
              </a:ext>
            </a:extLst>
          </p:cNvPr>
          <p:cNvSpPr>
            <a:spLocks noGrp="1"/>
          </p:cNvSpPr>
          <p:nvPr>
            <p:ph type="sldNum" sz="quarter" idx="5"/>
          </p:nvPr>
        </p:nvSpPr>
        <p:spPr/>
        <p:txBody>
          <a:bodyPr/>
          <a:lstStyle/>
          <a:p>
            <a:fld id="{02461F71-376C-674F-928F-66050F9761E2}" type="slidenum">
              <a:rPr lang="en-US" smtClean="0"/>
              <a:t>20</a:t>
            </a:fld>
            <a:endParaRPr lang="en-US"/>
          </a:p>
        </p:txBody>
      </p:sp>
    </p:spTree>
    <p:extLst>
      <p:ext uri="{BB962C8B-B14F-4D97-AF65-F5344CB8AC3E}">
        <p14:creationId xmlns:p14="http://schemas.microsoft.com/office/powerpoint/2010/main" val="291480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Showcase is your personal storefront on TikTok, a dedicated tab on your TikTok Profile Page where you can display and sell the products you love and recommend to your community..</a:t>
            </a:r>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21</a:t>
            </a:fld>
            <a:endParaRPr lang="en-US"/>
          </a:p>
        </p:txBody>
      </p:sp>
    </p:spTree>
    <p:extLst>
      <p:ext uri="{BB962C8B-B14F-4D97-AF65-F5344CB8AC3E}">
        <p14:creationId xmlns:p14="http://schemas.microsoft.com/office/powerpoint/2010/main" val="3912507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6BEF4-A46C-A30E-1D2D-81831D0A2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23267-F3C4-329C-0CAB-ED527D373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8413A-0D30-232A-E613-25E81347F2CF}"/>
              </a:ext>
            </a:extLst>
          </p:cNvPr>
          <p:cNvSpPr>
            <a:spLocks noGrp="1"/>
          </p:cNvSpPr>
          <p:nvPr>
            <p:ph type="body" idx="1"/>
          </p:nvPr>
        </p:nvSpPr>
        <p:spPr/>
        <p:txBody>
          <a:bodyPr/>
          <a:lstStyle/>
          <a:p>
            <a:r>
              <a:rPr lang="en-US" dirty="0"/>
              <a:t>Okay, your account is set up. Your affiliate access is in motion. Here's what to do next.</a:t>
            </a:r>
          </a:p>
          <a:p>
            <a:endParaRPr lang="en-US" dirty="0"/>
          </a:p>
          <a:p>
            <a:r>
              <a:rPr lang="en-US" dirty="0"/>
              <a:t>Start posting. Don't wait until it's perfect — your first video is just practice, and that's okay. Add an Amare product link, hit publish, and see what happens. That's literally all it takes to get the ball rolling.</a:t>
            </a:r>
          </a:p>
          <a:p>
            <a:r>
              <a:rPr lang="en-US" dirty="0"/>
              <a:t>This week, try to go LIVE at least once. Even five minutes counts toward your Pilot Program graduation — and the more you do it, the less scary it gets.</a:t>
            </a:r>
          </a:p>
          <a:p>
            <a:r>
              <a:rPr lang="en-US" dirty="0"/>
              <a:t>Check your Pilot Program status and Creator Health Rating every Monday. You're aiming for six shoppable videos, one qualifying LIVE, or ten orders to graduate. Most people get there faster than they expect.</a:t>
            </a:r>
          </a:p>
          <a:p>
            <a:endParaRPr lang="en-US" dirty="0"/>
          </a:p>
          <a:p>
            <a:r>
              <a:rPr lang="en-US" dirty="0"/>
              <a:t>Graduation isn't a mountain — it's just 30 days of showing up.</a:t>
            </a:r>
          </a:p>
          <a:p>
            <a:endParaRPr lang="en-US" dirty="0"/>
          </a:p>
          <a:p>
            <a:r>
              <a:rPr lang="en-US" dirty="0"/>
              <a:t>And you're not doing this alone. More videos are coming — content strategy, how to structure a great video, growing your audience, live selling, and how to use AI tools to make all of this way faster. They'll be waiting for you when you're ready.</a:t>
            </a:r>
          </a:p>
          <a:p>
            <a:endParaRPr lang="en-US" dirty="0"/>
          </a:p>
          <a:p>
            <a:r>
              <a:rPr lang="en-US" dirty="0"/>
              <a:t>The hard part is done. Now just go be you on camera.</a:t>
            </a:r>
          </a:p>
          <a:p>
            <a:endParaRPr lang="en-US" dirty="0"/>
          </a:p>
        </p:txBody>
      </p:sp>
      <p:sp>
        <p:nvSpPr>
          <p:cNvPr id="4" name="Slide Number Placeholder 3">
            <a:extLst>
              <a:ext uri="{FF2B5EF4-FFF2-40B4-BE49-F238E27FC236}">
                <a16:creationId xmlns:a16="http://schemas.microsoft.com/office/drawing/2014/main" id="{2361107E-01A6-4CD6-0E5F-80C7D80836EE}"/>
              </a:ext>
            </a:extLst>
          </p:cNvPr>
          <p:cNvSpPr>
            <a:spLocks noGrp="1"/>
          </p:cNvSpPr>
          <p:nvPr>
            <p:ph type="sldNum" sz="quarter" idx="5"/>
          </p:nvPr>
        </p:nvSpPr>
        <p:spPr/>
        <p:txBody>
          <a:bodyPr/>
          <a:lstStyle/>
          <a:p>
            <a:fld id="{02461F71-376C-674F-928F-66050F9761E2}" type="slidenum">
              <a:rPr lang="en-US" smtClean="0"/>
              <a:t>22</a:t>
            </a:fld>
            <a:endParaRPr lang="en-US"/>
          </a:p>
        </p:txBody>
      </p:sp>
    </p:spTree>
    <p:extLst>
      <p:ext uri="{BB962C8B-B14F-4D97-AF65-F5344CB8AC3E}">
        <p14:creationId xmlns:p14="http://schemas.microsoft.com/office/powerpoint/2010/main" val="408354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 may change</a:t>
            </a:r>
          </a:p>
        </p:txBody>
      </p:sp>
      <p:sp>
        <p:nvSpPr>
          <p:cNvPr id="4" name="Slide Number Placeholder 3"/>
          <p:cNvSpPr>
            <a:spLocks noGrp="1"/>
          </p:cNvSpPr>
          <p:nvPr>
            <p:ph type="sldNum" sz="quarter" idx="5"/>
          </p:nvPr>
        </p:nvSpPr>
        <p:spPr/>
        <p:txBody>
          <a:bodyPr/>
          <a:lstStyle/>
          <a:p>
            <a:fld id="{02461F71-376C-674F-928F-66050F9761E2}" type="slidenum">
              <a:rPr lang="en-US" smtClean="0"/>
              <a:t>5</a:t>
            </a:fld>
            <a:endParaRPr lang="en-US"/>
          </a:p>
        </p:txBody>
      </p:sp>
    </p:spTree>
    <p:extLst>
      <p:ext uri="{BB962C8B-B14F-4D97-AF65-F5344CB8AC3E}">
        <p14:creationId xmlns:p14="http://schemas.microsoft.com/office/powerpoint/2010/main" val="16351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Why Business Account?</a:t>
            </a:r>
            <a:endParaRPr lang="en-US" b="0" dirty="0">
              <a:effectLst/>
            </a:endParaRPr>
          </a:p>
          <a:p>
            <a:pPr rtl="0" fontAlgn="base"/>
            <a:r>
              <a:rPr lang="en-US" sz="1200" b="0" i="0" u="none" strike="noStrike" kern="1200" dirty="0">
                <a:solidFill>
                  <a:schemeClr val="tx1"/>
                </a:solidFill>
                <a:effectLst/>
                <a:latin typeface="+mn-lt"/>
                <a:ea typeface="+mn-ea"/>
                <a:cs typeface="+mn-cs"/>
              </a:rPr>
              <a:t>Unlocks TikTok Analytics so you can track what content is working</a:t>
            </a:r>
          </a:p>
          <a:p>
            <a:pPr rtl="0" fontAlgn="base"/>
            <a:r>
              <a:rPr lang="en-US" sz="1200" b="0" i="0" u="none" strike="noStrike" kern="1200" dirty="0">
                <a:solidFill>
                  <a:schemeClr val="tx1"/>
                </a:solidFill>
                <a:effectLst/>
                <a:latin typeface="+mn-lt"/>
                <a:ea typeface="+mn-ea"/>
                <a:cs typeface="+mn-cs"/>
              </a:rPr>
              <a:t>Gives you access to Creator Tools and TikTok Shop for Creator</a:t>
            </a:r>
          </a:p>
          <a:p>
            <a:pPr rtl="0" fontAlgn="base"/>
            <a:r>
              <a:rPr lang="en-US" sz="1200" b="0" i="0" u="none" strike="noStrike" kern="1200" dirty="0">
                <a:solidFill>
                  <a:schemeClr val="tx1"/>
                </a:solidFill>
                <a:effectLst/>
                <a:latin typeface="+mn-lt"/>
                <a:ea typeface="+mn-ea"/>
                <a:cs typeface="+mn-cs"/>
              </a:rPr>
              <a:t>Keeps your professional content separate from personal use</a:t>
            </a:r>
          </a:p>
          <a:p>
            <a:pPr rtl="0" fontAlgn="base"/>
            <a:r>
              <a:rPr lang="en-US" sz="1200" b="0" i="0" u="none" strike="noStrike" kern="1200" dirty="0">
                <a:solidFill>
                  <a:schemeClr val="tx1"/>
                </a:solidFill>
                <a:effectLst/>
                <a:latin typeface="+mn-lt"/>
                <a:ea typeface="+mn-ea"/>
                <a:cs typeface="+mn-cs"/>
              </a:rPr>
              <a:t>Required to access TikTok Shop affiliate features</a:t>
            </a:r>
          </a:p>
          <a:p>
            <a:pPr rtl="0"/>
            <a:r>
              <a:rPr lang="en-US" sz="1200" b="0" i="0" u="none" strike="noStrike" kern="1200" dirty="0">
                <a:solidFill>
                  <a:schemeClr val="tx1"/>
                </a:solidFill>
                <a:effectLst/>
                <a:latin typeface="+mn-lt"/>
                <a:ea typeface="+mn-ea"/>
                <a:cs typeface="+mn-cs"/>
              </a:rPr>
              <a:t>Select Health and Wellness as your category -- this helps TikTok understand your niche from day one.</a:t>
            </a:r>
            <a:endParaRPr lang="en-US" b="0" dirty="0">
              <a:effectLst/>
            </a:endParaRPr>
          </a:p>
          <a:p>
            <a:br>
              <a:rPr lang="en-US" dirty="0"/>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12776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544B-AAC5-C09C-F1BF-B81804A03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7A964-D1C6-2E71-B8F1-810868E2A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26F98-5103-01C5-AC68-511625F172FD}"/>
              </a:ext>
            </a:extLst>
          </p:cNvPr>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Profile Photo</a:t>
            </a:r>
            <a:endParaRPr lang="en-US" b="0" dirty="0">
              <a:effectLst/>
            </a:endParaRPr>
          </a:p>
          <a:p>
            <a:pPr rtl="0" fontAlgn="base"/>
            <a:r>
              <a:rPr lang="en-US" sz="1200" b="0" i="0" u="none" strike="noStrike" kern="1200" dirty="0">
                <a:solidFill>
                  <a:schemeClr val="tx1"/>
                </a:solidFill>
                <a:effectLst/>
                <a:latin typeface="+mn-lt"/>
                <a:ea typeface="+mn-ea"/>
                <a:cs typeface="+mn-cs"/>
              </a:rPr>
              <a:t>Use a clear, well-lit photo of your actual face. Not a logo, not a graphic, not a pet.</a:t>
            </a:r>
          </a:p>
          <a:p>
            <a:pPr rtl="0" fontAlgn="base"/>
            <a:r>
              <a:rPr lang="en-US" sz="1200" b="0" i="0" u="none" strike="noStrike" kern="1200" dirty="0">
                <a:solidFill>
                  <a:schemeClr val="tx1"/>
                </a:solidFill>
                <a:effectLst/>
                <a:latin typeface="+mn-lt"/>
                <a:ea typeface="+mn-ea"/>
                <a:cs typeface="+mn-cs"/>
              </a:rPr>
              <a:t>Natural light works great. Smile. Look approachable. People buy from people they feel like they know.</a:t>
            </a:r>
          </a:p>
          <a:p>
            <a:pPr rtl="0" fontAlgn="base"/>
            <a:r>
              <a:rPr lang="en-US" sz="1200" b="0" i="0" u="none" strike="noStrike" kern="1200" dirty="0">
                <a:solidFill>
                  <a:schemeClr val="tx1"/>
                </a:solidFill>
                <a:effectLst/>
                <a:latin typeface="+mn-lt"/>
                <a:ea typeface="+mn-ea"/>
                <a:cs typeface="+mn-cs"/>
              </a:rPr>
              <a:t>Consistent with how you show up on camera so new viewers recognize you immediately.</a:t>
            </a:r>
          </a:p>
          <a:p>
            <a:br>
              <a:rPr lang="en-US" b="0" dirty="0">
                <a:effectLst/>
              </a:rPr>
            </a:br>
            <a:endParaRPr lang="en-US" b="0" dirty="0">
              <a:effectLst/>
            </a:endParaRPr>
          </a:p>
          <a:p>
            <a:pPr rtl="0"/>
            <a:r>
              <a:rPr lang="en-US" sz="1200" b="1" i="0" u="none" strike="noStrike" kern="1200" dirty="0">
                <a:solidFill>
                  <a:schemeClr val="tx1"/>
                </a:solidFill>
                <a:effectLst/>
                <a:latin typeface="+mn-lt"/>
                <a:ea typeface="+mn-ea"/>
                <a:cs typeface="+mn-cs"/>
              </a:rPr>
              <a:t>Bio</a:t>
            </a:r>
            <a:endParaRPr lang="en-US" b="0" dirty="0">
              <a:effectLst/>
            </a:endParaRPr>
          </a:p>
          <a:p>
            <a:pPr rtl="0" fontAlgn="base"/>
            <a:r>
              <a:rPr lang="en-US" sz="1200" b="0" i="0" u="none" strike="noStrike" kern="1200" dirty="0">
                <a:solidFill>
                  <a:schemeClr val="tx1"/>
                </a:solidFill>
                <a:effectLst/>
                <a:latin typeface="+mn-lt"/>
                <a:ea typeface="+mn-ea"/>
                <a:cs typeface="+mn-cs"/>
              </a:rPr>
              <a:t>Keep it to one or two sentences. You have 80 characters.</a:t>
            </a:r>
          </a:p>
          <a:p>
            <a:pPr rtl="0" fontAlgn="base"/>
            <a:r>
              <a:rPr lang="en-US" sz="1200" b="0" i="0" u="none" strike="noStrike" kern="1200" dirty="0">
                <a:solidFill>
                  <a:schemeClr val="tx1"/>
                </a:solidFill>
                <a:effectLst/>
                <a:latin typeface="+mn-lt"/>
                <a:ea typeface="+mn-ea"/>
                <a:cs typeface="+mn-cs"/>
              </a:rPr>
              <a:t>Answer: who are you, what do you share, and why should someone follow you?</a:t>
            </a:r>
          </a:p>
          <a:p>
            <a:pPr rtl="0" fontAlgn="base"/>
            <a:r>
              <a:rPr lang="en-US" sz="1200" b="0" i="0" u="none" strike="noStrike" kern="1200" dirty="0">
                <a:solidFill>
                  <a:schemeClr val="tx1"/>
                </a:solidFill>
                <a:effectLst/>
                <a:latin typeface="+mn-lt"/>
                <a:ea typeface="+mn-ea"/>
                <a:cs typeface="+mn-cs"/>
              </a:rPr>
              <a:t>Good example: 'Sharing the wellness products I actually use. Shop my Amare favorites below.'</a:t>
            </a:r>
          </a:p>
          <a:p>
            <a:pPr rtl="0" fontAlgn="base"/>
            <a:r>
              <a:rPr lang="en-US" sz="1200" b="0" i="0" u="none" strike="noStrike" kern="1200" dirty="0">
                <a:solidFill>
                  <a:schemeClr val="tx1"/>
                </a:solidFill>
                <a:effectLst/>
                <a:latin typeface="+mn-lt"/>
                <a:ea typeface="+mn-ea"/>
                <a:cs typeface="+mn-cs"/>
              </a:rPr>
              <a:t>Include a soft call-to-action pointing to your product showcase link.</a:t>
            </a:r>
          </a:p>
          <a:p>
            <a:endParaRPr lang="en-US" dirty="0"/>
          </a:p>
        </p:txBody>
      </p:sp>
      <p:sp>
        <p:nvSpPr>
          <p:cNvPr id="4" name="Slide Number Placeholder 3">
            <a:extLst>
              <a:ext uri="{FF2B5EF4-FFF2-40B4-BE49-F238E27FC236}">
                <a16:creationId xmlns:a16="http://schemas.microsoft.com/office/drawing/2014/main" id="{F0D855F2-5FF8-AF14-E0FE-10F075E86CD9}"/>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206643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Eligibility Requirements </a:t>
            </a:r>
            <a:endParaRPr lang="en-US" b="0" dirty="0">
              <a:effectLst/>
            </a:endParaRPr>
          </a:p>
          <a:p>
            <a:pPr rtl="0" fontAlgn="base"/>
            <a:r>
              <a:rPr lang="en-US" sz="1200" b="0" i="0" u="none" strike="noStrike" kern="1200" dirty="0">
                <a:solidFill>
                  <a:schemeClr val="tx1"/>
                </a:solidFill>
                <a:effectLst/>
                <a:latin typeface="+mn-lt"/>
                <a:ea typeface="+mn-ea"/>
                <a:cs typeface="+mn-cs"/>
              </a:rPr>
              <a:t>Must be at least 18 years old</a:t>
            </a:r>
          </a:p>
          <a:p>
            <a:pPr rtl="0" fontAlgn="base"/>
            <a:r>
              <a:rPr lang="en-US" sz="1200" b="0" i="0" u="none" strike="noStrike" kern="1200" dirty="0">
                <a:solidFill>
                  <a:schemeClr val="tx1"/>
                </a:solidFill>
                <a:effectLst/>
                <a:latin typeface="+mn-lt"/>
                <a:ea typeface="+mn-ea"/>
                <a:cs typeface="+mn-cs"/>
              </a:rPr>
              <a:t>Must be based in the United States</a:t>
            </a:r>
          </a:p>
          <a:p>
            <a:pPr rtl="0" fontAlgn="base"/>
            <a:r>
              <a:rPr lang="en-US" sz="1200" b="0" i="0" u="none" strike="noStrike" kern="1200" dirty="0">
                <a:solidFill>
                  <a:schemeClr val="tx1"/>
                </a:solidFill>
                <a:effectLst/>
                <a:latin typeface="+mn-lt"/>
                <a:ea typeface="+mn-ea"/>
                <a:cs typeface="+mn-cs"/>
              </a:rPr>
              <a:t>Must have a minimum of 1,000 followers on TikTok</a:t>
            </a:r>
          </a:p>
          <a:p>
            <a:pPr rtl="0" fontAlgn="base"/>
            <a:r>
              <a:rPr lang="en-US" sz="1200" b="0" i="0" u="none" strike="noStrike" kern="1200" dirty="0">
                <a:solidFill>
                  <a:schemeClr val="tx1"/>
                </a:solidFill>
                <a:effectLst/>
                <a:latin typeface="+mn-lt"/>
                <a:ea typeface="+mn-ea"/>
                <a:cs typeface="+mn-cs"/>
              </a:rPr>
              <a:t>Must not have had e-commerce permissions previously revoked</a:t>
            </a:r>
          </a:p>
          <a:p>
            <a:pPr rtl="0" fontAlgn="base"/>
            <a:r>
              <a:rPr lang="en-US" sz="1200" b="0" i="0" u="none" strike="noStrike" kern="1200" dirty="0">
                <a:solidFill>
                  <a:schemeClr val="tx1"/>
                </a:solidFill>
                <a:effectLst/>
                <a:latin typeface="+mn-lt"/>
                <a:ea typeface="+mn-ea"/>
                <a:cs typeface="+mn-cs"/>
              </a:rPr>
              <a:t>Must pass TikTok's identity verification process (covered in Part 5)</a:t>
            </a:r>
          </a:p>
          <a:p>
            <a:br>
              <a:rPr lang="en-US" b="0" dirty="0">
                <a:effectLst/>
              </a:rPr>
            </a:br>
            <a:endParaRPr lang="en-US" b="0" dirty="0">
              <a:effectLst/>
            </a:endParaRPr>
          </a:p>
          <a:p>
            <a:pPr rtl="0" fontAlgn="t"/>
            <a:r>
              <a:rPr lang="en-US" sz="1200" b="1" i="0" u="none" strike="noStrike" kern="1200" dirty="0">
                <a:solidFill>
                  <a:schemeClr val="tx1"/>
                </a:solidFill>
                <a:effectLst/>
                <a:latin typeface="+mn-lt"/>
                <a:ea typeface="+mn-ea"/>
                <a:cs typeface="+mn-cs"/>
              </a:rPr>
              <a:t>If You Are Under 1,000 Followers</a:t>
            </a:r>
            <a:endParaRPr lang="en-US" b="0" dirty="0">
              <a:effectLst/>
            </a:endParaRPr>
          </a:p>
          <a:p>
            <a:pPr rtl="0" fontAlgn="t"/>
            <a:r>
              <a:rPr lang="en-US" sz="1200" b="0" i="0" u="none" strike="noStrike" kern="1200" dirty="0">
                <a:solidFill>
                  <a:schemeClr val="tx1"/>
                </a:solidFill>
                <a:effectLst/>
                <a:latin typeface="+mn-lt"/>
                <a:ea typeface="+mn-ea"/>
                <a:cs typeface="+mn-cs"/>
              </a:rPr>
              <a:t>You cannot apply for Affiliate Creator status yet. Focus on building your audience first.</a:t>
            </a:r>
            <a:endParaRPr lang="en-US" b="0" dirty="0">
              <a:effectLst/>
            </a:endParaRPr>
          </a:p>
          <a:p>
            <a:pPr rtl="0" fontAlgn="t"/>
            <a:r>
              <a:rPr lang="en-US" sz="1200" b="0" i="0" u="none" strike="noStrike" kern="1200" dirty="0">
                <a:solidFill>
                  <a:schemeClr val="tx1"/>
                </a:solidFill>
                <a:effectLst/>
                <a:latin typeface="+mn-lt"/>
                <a:ea typeface="+mn-ea"/>
                <a:cs typeface="+mn-cs"/>
              </a:rPr>
              <a:t>Post consistently, engage with your niche, and come back to this step once you hit 1,000 followers.</a:t>
            </a:r>
            <a:endParaRPr lang="en-US" b="0" dirty="0">
              <a:effectLst/>
            </a:endParaRPr>
          </a:p>
          <a:p>
            <a:pPr rtl="0" fontAlgn="t"/>
            <a:r>
              <a:rPr lang="en-US" sz="1200" b="0" i="0" u="none" strike="noStrike" kern="1200" dirty="0">
                <a:solidFill>
                  <a:schemeClr val="tx1"/>
                </a:solidFill>
                <a:effectLst/>
                <a:latin typeface="+mn-lt"/>
                <a:ea typeface="+mn-ea"/>
                <a:cs typeface="+mn-cs"/>
              </a:rPr>
              <a:t>You can still watch and prepare all other videos while you build your following.</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96920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252917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If Verification Fails</a:t>
            </a:r>
            <a:endParaRPr lang="en-US" b="0" dirty="0">
              <a:effectLst/>
            </a:endParaRPr>
          </a:p>
          <a:p>
            <a:pPr rtl="0"/>
            <a:r>
              <a:rPr lang="en-US" sz="1200" b="0" i="0" u="none" strike="noStrike" kern="1200" dirty="0">
                <a:solidFill>
                  <a:schemeClr val="tx1"/>
                </a:solidFill>
                <a:effectLst/>
                <a:latin typeface="+mn-lt"/>
                <a:ea typeface="+mn-ea"/>
                <a:cs typeface="+mn-cs"/>
              </a:rPr>
              <a:t>You can retry up to 10 times if the failure is due to image quality or a technical issue. Make sure photos are clear, in color, and not cropped.</a:t>
            </a:r>
            <a:endParaRPr lang="en-US" b="0" dirty="0">
              <a:effectLst/>
            </a:endParaRPr>
          </a:p>
          <a:p>
            <a:pPr rtl="0"/>
            <a:r>
              <a:rPr lang="en-US" sz="1200" b="0" i="0" u="none" strike="noStrike" kern="1200" dirty="0">
                <a:solidFill>
                  <a:schemeClr val="tx1"/>
                </a:solidFill>
                <a:effectLst/>
                <a:latin typeface="+mn-lt"/>
                <a:ea typeface="+mn-ea"/>
                <a:cs typeface="+mn-cs"/>
              </a:rPr>
              <a:t>If you cannot verify after multiple attempts, you can appeal by submitting a selfie holding your ID. Up to 2 appeal attempts are allowed.</a:t>
            </a:r>
            <a:endParaRPr lang="en-US" b="0" dirty="0">
              <a:effectLst/>
            </a:endParaRPr>
          </a:p>
          <a:p>
            <a:pPr rtl="0"/>
            <a:r>
              <a:rPr lang="en-US" sz="1200" b="0" i="0" u="none" strike="noStrike" kern="1200" dirty="0">
                <a:solidFill>
                  <a:schemeClr val="tx1"/>
                </a:solidFill>
                <a:effectLst/>
                <a:latin typeface="+mn-lt"/>
                <a:ea typeface="+mn-ea"/>
                <a:cs typeface="+mn-cs"/>
              </a:rPr>
              <a:t>One government-issued ID can be used to verify up to 5 creator accounts.</a:t>
            </a:r>
            <a:endParaRPr lang="en-US" b="0" dirty="0">
              <a:effectLst/>
            </a:endParaRPr>
          </a:p>
          <a:p>
            <a:pPr rtl="0"/>
            <a:r>
              <a:rPr lang="en-US" sz="1200" b="0" i="0" u="none" strike="noStrike" kern="1200" dirty="0">
                <a:solidFill>
                  <a:schemeClr val="tx1"/>
                </a:solidFill>
                <a:effectLst/>
                <a:latin typeface="+mn-lt"/>
                <a:ea typeface="+mn-ea"/>
                <a:cs typeface="+mn-cs"/>
              </a:rPr>
              <a:t>Without completed identity verification, you cannot withdraw earnings from TikTok Shop.</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11</a:t>
            </a:fld>
            <a:endParaRPr lang="en-US"/>
          </a:p>
        </p:txBody>
      </p:sp>
    </p:spTree>
    <p:extLst>
      <p:ext uri="{BB962C8B-B14F-4D97-AF65-F5344CB8AC3E}">
        <p14:creationId xmlns:p14="http://schemas.microsoft.com/office/powerpoint/2010/main" val="66185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Do This Before Your First Sale</a:t>
            </a:r>
            <a:endParaRPr lang="en-US" b="0" dirty="0">
              <a:effectLst/>
            </a:endParaRPr>
          </a:p>
          <a:p>
            <a:pPr rtl="0"/>
            <a:r>
              <a:rPr lang="en-US" sz="1200" b="0" i="0" u="none" strike="noStrike" kern="1200" dirty="0">
                <a:solidFill>
                  <a:schemeClr val="tx1"/>
                </a:solidFill>
                <a:effectLst/>
                <a:latin typeface="+mn-lt"/>
                <a:ea typeface="+mn-ea"/>
                <a:cs typeface="+mn-cs"/>
              </a:rPr>
              <a:t>Setting up your commission account after you have already generated sales can delay your payouts.</a:t>
            </a:r>
            <a:endParaRPr lang="en-US" b="0" dirty="0">
              <a:effectLst/>
            </a:endParaRPr>
          </a:p>
          <a:p>
            <a:pPr rtl="0"/>
            <a:r>
              <a:rPr lang="en-US" sz="1200" b="0" i="0" u="none" strike="noStrike" kern="1200" dirty="0">
                <a:solidFill>
                  <a:schemeClr val="tx1"/>
                </a:solidFill>
                <a:effectLst/>
                <a:latin typeface="+mn-lt"/>
                <a:ea typeface="+mn-ea"/>
                <a:cs typeface="+mn-cs"/>
              </a:rPr>
              <a:t>TikTok requires this step to be completed before funds can be released.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2461F71-376C-674F-928F-66050F9761E2}" type="slidenum">
              <a:rPr lang="en-US" smtClean="0"/>
              <a:t>12</a:t>
            </a:fld>
            <a:endParaRPr lang="en-US"/>
          </a:p>
        </p:txBody>
      </p:sp>
    </p:spTree>
    <p:extLst>
      <p:ext uri="{BB962C8B-B14F-4D97-AF65-F5344CB8AC3E}">
        <p14:creationId xmlns:p14="http://schemas.microsoft.com/office/powerpoint/2010/main" val="290499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5DC9-E33A-5C09-2AEB-E7FCE3F26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E5FA0-CD92-9F2C-6288-42BF57FAE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B8FD4-25F6-3955-304E-EBFB29D24C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F81885-8333-0B45-0EE8-BD80E2F3AF31}"/>
              </a:ext>
            </a:extLst>
          </p:cNvPr>
          <p:cNvSpPr>
            <a:spLocks noGrp="1"/>
          </p:cNvSpPr>
          <p:nvPr>
            <p:ph type="sldNum" sz="quarter" idx="5"/>
          </p:nvPr>
        </p:nvSpPr>
        <p:spPr/>
        <p:txBody>
          <a:bodyPr/>
          <a:lstStyle/>
          <a:p>
            <a:fld id="{02461F71-376C-674F-928F-66050F9761E2}" type="slidenum">
              <a:rPr lang="en-US" smtClean="0"/>
              <a:t>14</a:t>
            </a:fld>
            <a:endParaRPr lang="en-US"/>
          </a:p>
        </p:txBody>
      </p:sp>
    </p:spTree>
    <p:extLst>
      <p:ext uri="{BB962C8B-B14F-4D97-AF65-F5344CB8AC3E}">
        <p14:creationId xmlns:p14="http://schemas.microsoft.com/office/powerpoint/2010/main" val="33867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dirty="0"/>
          </a:p>
        </p:txBody>
      </p:sp>
    </p:spTree>
    <p:extLst>
      <p:ext uri="{BB962C8B-B14F-4D97-AF65-F5344CB8AC3E}">
        <p14:creationId xmlns:p14="http://schemas.microsoft.com/office/powerpoint/2010/main" val="422546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dirty="0"/>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dirty="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dirty="0"/>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dirty="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04074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8"/>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dirty="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dirty="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50" r:id="rId1"/>
    <p:sldLayoutId id="2147483672" r:id="rId2"/>
    <p:sldLayoutId id="2147483669" r:id="rId3"/>
    <p:sldLayoutId id="2147483668" r:id="rId4"/>
    <p:sldLayoutId id="2147483671" r:id="rId5"/>
    <p:sldLayoutId id="2147483670" r:id="rId6"/>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7.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4.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7.xml"/><Relationship Id="rId7" Type="http://schemas.openxmlformats.org/officeDocument/2006/relationships/image" Target="../media/image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7.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1.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8.xml"/><Relationship Id="rId7" Type="http://schemas.openxmlformats.org/officeDocument/2006/relationships/image" Target="../media/image20.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323C52-76B4-4186-FA2C-FCAD7609EA86}"/>
              </a:ext>
            </a:extLst>
          </p:cNvPr>
          <p:cNvSpPr>
            <a:spLocks noGrp="1"/>
          </p:cNvSpPr>
          <p:nvPr>
            <p:ph type="body" sz="quarter" idx="13"/>
          </p:nvPr>
        </p:nvSpPr>
        <p:spPr/>
        <p:txBody>
          <a:bodyPr/>
          <a:lstStyle/>
          <a:p>
            <a:r>
              <a:rPr lang="en-US" dirty="0"/>
              <a:t>Getting Started on TikTok Shop</a:t>
            </a:r>
          </a:p>
        </p:txBody>
      </p:sp>
    </p:spTree>
    <p:custDataLst>
      <p:tags r:id="rId1"/>
    </p:custDataLst>
    <p:extLst>
      <p:ext uri="{BB962C8B-B14F-4D97-AF65-F5344CB8AC3E}">
        <p14:creationId xmlns:p14="http://schemas.microsoft.com/office/powerpoint/2010/main" val="342729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76AB-C820-8D11-BF67-30E4448A94A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5EBC82B-6FA2-C76C-C239-87908DDC46D4}"/>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F645B-C561-5FFD-343F-6B633E73EB3E}"/>
              </a:ext>
            </a:extLst>
          </p:cNvPr>
          <p:cNvSpPr>
            <a:spLocks noGrp="1"/>
          </p:cNvSpPr>
          <p:nvPr>
            <p:ph type="title"/>
            <p:custDataLst>
              <p:tags r:id="rId1"/>
            </p:custDataLst>
          </p:nvPr>
        </p:nvSpPr>
        <p:spPr>
          <a:xfrm>
            <a:off x="245723" y="470381"/>
            <a:ext cx="5388595" cy="1885364"/>
          </a:xfrm>
        </p:spPr>
        <p:txBody>
          <a:bodyPr>
            <a:noAutofit/>
          </a:bodyPr>
          <a:lstStyle/>
          <a:p>
            <a:r>
              <a:rPr lang="en-US" dirty="0"/>
              <a:t>Apply to become an Affiliate Creator</a:t>
            </a:r>
          </a:p>
        </p:txBody>
      </p:sp>
      <p:sp>
        <p:nvSpPr>
          <p:cNvPr id="4" name="Content Placeholder 3">
            <a:extLst>
              <a:ext uri="{FF2B5EF4-FFF2-40B4-BE49-F238E27FC236}">
                <a16:creationId xmlns:a16="http://schemas.microsoft.com/office/drawing/2014/main" id="{E07F6163-4AF4-5393-96E6-B06BF358AB8C}"/>
              </a:ext>
            </a:extLst>
          </p:cNvPr>
          <p:cNvSpPr>
            <a:spLocks noGrp="1"/>
          </p:cNvSpPr>
          <p:nvPr>
            <p:ph idx="1"/>
            <p:custDataLst>
              <p:tags r:id="rId2"/>
            </p:custDataLst>
          </p:nvPr>
        </p:nvSpPr>
        <p:spPr>
          <a:xfrm>
            <a:off x="6320117" y="550116"/>
            <a:ext cx="5626159" cy="5626847"/>
          </a:xfrm>
        </p:spPr>
        <p:txBody>
          <a:bodyPr>
            <a:noAutofit/>
          </a:bodyPr>
          <a:lstStyle/>
          <a:p>
            <a:pPr marL="119060" indent="0">
              <a:lnSpc>
                <a:spcPct val="150000"/>
              </a:lnSpc>
              <a:spcBef>
                <a:spcPts val="1800"/>
              </a:spcBef>
              <a:buClr>
                <a:schemeClr val="tx2"/>
              </a:buClr>
              <a:buNone/>
            </a:pPr>
            <a:r>
              <a:rPr lang="en-US" sz="2000" b="1" dirty="0">
                <a:solidFill>
                  <a:schemeClr val="bg1"/>
                </a:solidFill>
                <a:latin typeface="Amare Walter Neue Halbfett" panose="020B0503040202060203" pitchFamily="34" charset="77"/>
              </a:rPr>
              <a:t>How to Change Your Account Type</a:t>
            </a:r>
          </a:p>
          <a:p>
            <a:pPr marL="404813" indent="-285750">
              <a:lnSpc>
                <a:spcPct val="150000"/>
              </a:lnSpc>
              <a:spcBef>
                <a:spcPts val="1800"/>
              </a:spcBef>
              <a:buClr>
                <a:schemeClr val="accent3"/>
              </a:buClr>
              <a:buSzPct val="80000"/>
              <a:buBlip>
                <a:blip r:embed="rId6"/>
              </a:buBlip>
            </a:pPr>
            <a:r>
              <a:rPr lang="en-US" sz="1500" dirty="0"/>
              <a:t>In the TikTok app, tap </a:t>
            </a:r>
            <a:r>
              <a:rPr lang="en-US" sz="1500" b="1" dirty="0"/>
              <a:t>Profile</a:t>
            </a:r>
            <a:r>
              <a:rPr lang="en-US" sz="1500" dirty="0"/>
              <a:t> at the bottom.</a:t>
            </a:r>
          </a:p>
          <a:p>
            <a:pPr marL="404813" indent="-285750">
              <a:lnSpc>
                <a:spcPct val="150000"/>
              </a:lnSpc>
              <a:spcBef>
                <a:spcPts val="1800"/>
              </a:spcBef>
              <a:buClr>
                <a:schemeClr val="accent3"/>
              </a:buClr>
              <a:buSzPct val="80000"/>
              <a:buBlip>
                <a:blip r:embed="rId6"/>
              </a:buBlip>
            </a:pPr>
            <a:r>
              <a:rPr lang="en-US" sz="1500" dirty="0"/>
              <a:t>Tap “TikTok Studio”</a:t>
            </a:r>
            <a:br>
              <a:rPr lang="en-US" sz="1500" dirty="0"/>
            </a:br>
            <a:r>
              <a:rPr lang="en-US" sz="1500" i="1" dirty="0"/>
              <a:t>Note</a:t>
            </a:r>
            <a:r>
              <a:rPr lang="en-US" sz="1500" dirty="0"/>
              <a:t>: You can also tap the </a:t>
            </a:r>
            <a:r>
              <a:rPr lang="en-US" sz="1500" b="1" dirty="0"/>
              <a:t>Menu ☰</a:t>
            </a:r>
            <a:r>
              <a:rPr lang="en-US" sz="1500" dirty="0"/>
              <a:t> button at the top, then select </a:t>
            </a:r>
            <a:r>
              <a:rPr lang="en-US" sz="1500" b="1" dirty="0"/>
              <a:t>TikTok Studio.</a:t>
            </a:r>
            <a:endParaRPr lang="en-US" sz="1500" b="1" dirty="0">
              <a:latin typeface="Amare Walter Neue Mager" panose="020B0403040202060203" pitchFamily="34" charset="77"/>
            </a:endParaRPr>
          </a:p>
          <a:p>
            <a:pPr marL="404813" indent="-285750">
              <a:lnSpc>
                <a:spcPct val="150000"/>
              </a:lnSpc>
              <a:spcBef>
                <a:spcPts val="1800"/>
              </a:spcBef>
              <a:buClr>
                <a:schemeClr val="accent3"/>
              </a:buClr>
              <a:buSzPct val="80000"/>
              <a:buBlip>
                <a:blip r:embed="rId6"/>
              </a:buBlip>
            </a:pPr>
            <a:r>
              <a:rPr lang="en-US" sz="1500" dirty="0"/>
              <a:t>Tap </a:t>
            </a:r>
            <a:r>
              <a:rPr lang="en-US" sz="1500" b="1" dirty="0"/>
              <a:t>TikTok Shop for Creator</a:t>
            </a:r>
            <a:r>
              <a:rPr lang="en-US" sz="1500" dirty="0"/>
              <a:t> found under the Monetization section of the page.</a:t>
            </a:r>
          </a:p>
          <a:p>
            <a:pPr marL="404813" indent="-285750">
              <a:lnSpc>
                <a:spcPct val="150000"/>
              </a:lnSpc>
              <a:spcBef>
                <a:spcPts val="1800"/>
              </a:spcBef>
              <a:buClr>
                <a:schemeClr val="accent3"/>
              </a:buClr>
              <a:buSzPct val="80000"/>
              <a:buBlip>
                <a:blip r:embed="rId6"/>
              </a:buBlip>
            </a:pPr>
            <a:r>
              <a:rPr lang="en-US" sz="1500" dirty="0"/>
              <a:t>If you meet the requirements you will see a button that says </a:t>
            </a:r>
            <a:r>
              <a:rPr lang="en-US" sz="1500" b="1" dirty="0"/>
              <a:t>Apply</a:t>
            </a:r>
            <a:r>
              <a:rPr lang="en-US" sz="1500" dirty="0"/>
              <a:t> in red, tap it. If the button is grayed out you may not yet have met the 1k follower requirement.</a:t>
            </a:r>
          </a:p>
          <a:p>
            <a:pPr marL="404813" indent="-285750">
              <a:lnSpc>
                <a:spcPct val="150000"/>
              </a:lnSpc>
              <a:spcBef>
                <a:spcPts val="1800"/>
              </a:spcBef>
              <a:buClr>
                <a:schemeClr val="accent3"/>
              </a:buClr>
              <a:buSzPct val="80000"/>
              <a:buBlip>
                <a:blip r:embed="rId6"/>
              </a:buBlip>
            </a:pPr>
            <a:r>
              <a:rPr lang="en-US" sz="1500" dirty="0"/>
              <a:t>Approval typically takes a few minutes, but can take longer. Check your status: TikTok app &gt; Inbox &gt; System notifications. </a:t>
            </a:r>
            <a:endParaRPr lang="en-US" sz="1500" dirty="0">
              <a:latin typeface="Amare Walter Neue Mager" panose="020B0403040202060203" pitchFamily="34" charset="77"/>
            </a:endParaRPr>
          </a:p>
        </p:txBody>
      </p:sp>
      <p:sp>
        <p:nvSpPr>
          <p:cNvPr id="3" name="Slide Number Placeholder 2">
            <a:extLst>
              <a:ext uri="{FF2B5EF4-FFF2-40B4-BE49-F238E27FC236}">
                <a16:creationId xmlns:a16="http://schemas.microsoft.com/office/drawing/2014/main" id="{90955E09-50F3-1CEC-93B2-862663857E48}"/>
              </a:ext>
            </a:extLst>
          </p:cNvPr>
          <p:cNvSpPr>
            <a:spLocks noGrp="1"/>
          </p:cNvSpPr>
          <p:nvPr>
            <p:ph type="sldNum" sz="quarter" idx="12"/>
          </p:nvPr>
        </p:nvSpPr>
        <p:spPr/>
        <p:txBody>
          <a:bodyPr/>
          <a:lstStyle/>
          <a:p>
            <a:fld id="{D9AD4B2D-25FF-0B46-98A4-87FBB723E472}" type="slidenum">
              <a:rPr lang="en-US" smtClean="0"/>
              <a:t>10</a:t>
            </a:fld>
            <a:endParaRPr lang="en-US"/>
          </a:p>
        </p:txBody>
      </p:sp>
      <p:sp>
        <p:nvSpPr>
          <p:cNvPr id="6" name="Rectangle 5">
            <a:extLst>
              <a:ext uri="{FF2B5EF4-FFF2-40B4-BE49-F238E27FC236}">
                <a16:creationId xmlns:a16="http://schemas.microsoft.com/office/drawing/2014/main" id="{DA8E42E2-7182-2BB0-AD1D-43155F61D3AA}"/>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 name="Picture 7" descr="Image 1 of 1">
            <a:extLst>
              <a:ext uri="{FF2B5EF4-FFF2-40B4-BE49-F238E27FC236}">
                <a16:creationId xmlns:a16="http://schemas.microsoft.com/office/drawing/2014/main" id="{2F3F6AF7-A876-81D2-BF64-4476DBB0D1FD}"/>
              </a:ext>
            </a:extLst>
          </p:cNvPr>
          <p:cNvPicPr>
            <a:picLocks noChangeAspect="1"/>
          </p:cNvPicPr>
          <p:nvPr/>
        </p:nvPicPr>
        <p:blipFill>
          <a:blip r:embed="rId7"/>
          <a:stretch>
            <a:fillRect/>
          </a:stretch>
        </p:blipFill>
        <p:spPr>
          <a:xfrm>
            <a:off x="0" y="1987255"/>
            <a:ext cx="6053865" cy="4031874"/>
          </a:xfrm>
          <a:prstGeom prst="rect">
            <a:avLst/>
          </a:prstGeom>
        </p:spPr>
      </p:pic>
    </p:spTree>
    <p:extLst>
      <p:ext uri="{BB962C8B-B14F-4D97-AF65-F5344CB8AC3E}">
        <p14:creationId xmlns:p14="http://schemas.microsoft.com/office/powerpoint/2010/main" val="143455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68C78-43D8-36CF-C5B0-1A375DA247E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A9609C9-716A-E3D4-6B14-678E6DF37184}"/>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DDEDA-C2B2-DED3-43E0-A34F17771E9B}"/>
              </a:ext>
            </a:extLst>
          </p:cNvPr>
          <p:cNvSpPr>
            <a:spLocks noGrp="1"/>
          </p:cNvSpPr>
          <p:nvPr>
            <p:ph type="title"/>
            <p:custDataLst>
              <p:tags r:id="rId1"/>
            </p:custDataLst>
          </p:nvPr>
        </p:nvSpPr>
        <p:spPr>
          <a:xfrm>
            <a:off x="245723" y="470381"/>
            <a:ext cx="5388595" cy="1885364"/>
          </a:xfrm>
        </p:spPr>
        <p:txBody>
          <a:bodyPr>
            <a:noAutofit/>
          </a:bodyPr>
          <a:lstStyle/>
          <a:p>
            <a:r>
              <a:rPr lang="en-US" dirty="0"/>
              <a:t>Verify Your Identity</a:t>
            </a:r>
          </a:p>
        </p:txBody>
      </p:sp>
      <p:sp>
        <p:nvSpPr>
          <p:cNvPr id="4" name="Content Placeholder 3">
            <a:extLst>
              <a:ext uri="{FF2B5EF4-FFF2-40B4-BE49-F238E27FC236}">
                <a16:creationId xmlns:a16="http://schemas.microsoft.com/office/drawing/2014/main" id="{16D0F90C-2F80-2216-AE4B-091768244BA9}"/>
              </a:ext>
            </a:extLst>
          </p:cNvPr>
          <p:cNvSpPr>
            <a:spLocks noGrp="1"/>
          </p:cNvSpPr>
          <p:nvPr>
            <p:ph idx="1"/>
            <p:custDataLst>
              <p:tags r:id="rId2"/>
            </p:custDataLst>
          </p:nvPr>
        </p:nvSpPr>
        <p:spPr>
          <a:xfrm>
            <a:off x="6320117" y="550116"/>
            <a:ext cx="5626159" cy="5626847"/>
          </a:xfrm>
        </p:spPr>
        <p:txBody>
          <a:bodyPr>
            <a:noAutofit/>
          </a:bodyPr>
          <a:lstStyle/>
          <a:p>
            <a:pPr marL="404813" indent="-285750">
              <a:lnSpc>
                <a:spcPct val="150000"/>
              </a:lnSpc>
              <a:spcBef>
                <a:spcPts val="1800"/>
              </a:spcBef>
              <a:buClr>
                <a:schemeClr val="accent3"/>
              </a:buClr>
              <a:buSzPct val="80000"/>
              <a:buBlip>
                <a:blip r:embed="rId6"/>
              </a:buBlip>
            </a:pPr>
            <a:r>
              <a:rPr lang="en-US" sz="1500" dirty="0"/>
              <a:t>In the TikTok app, tap </a:t>
            </a:r>
            <a:r>
              <a:rPr lang="en-US" sz="1500" b="1" dirty="0"/>
              <a:t>Profile</a:t>
            </a:r>
            <a:r>
              <a:rPr lang="en-US" sz="1500" dirty="0"/>
              <a:t> at the bottom.</a:t>
            </a:r>
          </a:p>
          <a:p>
            <a:pPr marL="404813" indent="-285750">
              <a:lnSpc>
                <a:spcPct val="150000"/>
              </a:lnSpc>
              <a:spcBef>
                <a:spcPts val="1800"/>
              </a:spcBef>
              <a:buClr>
                <a:schemeClr val="accent3"/>
              </a:buClr>
              <a:buSzPct val="80000"/>
              <a:buBlip>
                <a:blip r:embed="rId6"/>
              </a:buBlip>
            </a:pPr>
            <a:r>
              <a:rPr lang="en-US" sz="1500" dirty="0"/>
              <a:t>Tap the </a:t>
            </a:r>
            <a:r>
              <a:rPr lang="en-US" sz="1500" b="1" dirty="0"/>
              <a:t>Menu ☰</a:t>
            </a:r>
            <a:r>
              <a:rPr lang="en-US" sz="1500" dirty="0"/>
              <a:t> button at the top, then select </a:t>
            </a:r>
            <a:r>
              <a:rPr lang="en-US" sz="1500" b="1" dirty="0"/>
              <a:t>TikTok Studio</a:t>
            </a:r>
            <a:r>
              <a:rPr lang="en-US" sz="1500" dirty="0"/>
              <a:t>.</a:t>
            </a:r>
            <a:endParaRPr lang="en-US" sz="1500" b="1" dirty="0">
              <a:latin typeface="Amare Walter Neue Mager" panose="020B0403040202060203" pitchFamily="34" charset="77"/>
            </a:endParaRPr>
          </a:p>
          <a:p>
            <a:pPr marL="404813" indent="-285750">
              <a:lnSpc>
                <a:spcPct val="150000"/>
              </a:lnSpc>
              <a:spcBef>
                <a:spcPts val="1800"/>
              </a:spcBef>
              <a:buClr>
                <a:schemeClr val="accent3"/>
              </a:buClr>
              <a:buSzPct val="80000"/>
              <a:buBlip>
                <a:blip r:embed="rId6"/>
              </a:buBlip>
            </a:pPr>
            <a:r>
              <a:rPr lang="en-US" sz="1500" dirty="0"/>
              <a:t>Tap </a:t>
            </a:r>
            <a:r>
              <a:rPr lang="en-US" sz="1500" b="1" dirty="0"/>
              <a:t>TikTok Shop for Creator</a:t>
            </a:r>
            <a:r>
              <a:rPr lang="en-US" sz="1500" dirty="0"/>
              <a:t> and navigate to the </a:t>
            </a:r>
            <a:r>
              <a:rPr lang="en-US" sz="1500" b="1" dirty="0"/>
              <a:t>Earnings</a:t>
            </a:r>
            <a:r>
              <a:rPr lang="en-US" sz="1500" dirty="0"/>
              <a:t> page.</a:t>
            </a:r>
          </a:p>
          <a:p>
            <a:pPr marL="404813" indent="-285750">
              <a:lnSpc>
                <a:spcPct val="150000"/>
              </a:lnSpc>
              <a:spcBef>
                <a:spcPts val="1800"/>
              </a:spcBef>
              <a:buClr>
                <a:schemeClr val="accent3"/>
              </a:buClr>
              <a:buSzPct val="80000"/>
              <a:buBlip>
                <a:blip r:embed="rId6"/>
              </a:buBlip>
            </a:pPr>
            <a:r>
              <a:rPr lang="en-US" sz="1500" dirty="0"/>
              <a:t>Look for the prompt that says 'Verify your identity to cash out' and tap Add. Alternatively, the prompt may appear as a pop-up when you attempt to withdraw.</a:t>
            </a:r>
          </a:p>
          <a:p>
            <a:pPr marL="404813" indent="-285750">
              <a:lnSpc>
                <a:spcPct val="150000"/>
              </a:lnSpc>
              <a:spcBef>
                <a:spcPts val="1800"/>
              </a:spcBef>
              <a:buClr>
                <a:schemeClr val="accent3"/>
              </a:buClr>
              <a:buSzPct val="80000"/>
              <a:buBlip>
                <a:blip r:embed="rId6"/>
              </a:buBlip>
            </a:pPr>
            <a:r>
              <a:rPr lang="en-US" sz="1500" dirty="0"/>
              <a:t>Fill out all required fields and upload a clear, color photos of the front and back of your government-issued ID and tap </a:t>
            </a:r>
            <a:r>
              <a:rPr lang="en-US" sz="1500" b="1" dirty="0"/>
              <a:t>Submit.</a:t>
            </a:r>
          </a:p>
          <a:p>
            <a:pPr marL="404813" indent="-285750">
              <a:lnSpc>
                <a:spcPct val="150000"/>
              </a:lnSpc>
              <a:spcBef>
                <a:spcPts val="1800"/>
              </a:spcBef>
              <a:buClr>
                <a:schemeClr val="accent3"/>
              </a:buClr>
              <a:buSzPct val="80000"/>
              <a:buBlip>
                <a:blip r:embed="rId6"/>
              </a:buBlip>
            </a:pPr>
            <a:r>
              <a:rPr lang="en-US" sz="1500" dirty="0"/>
              <a:t>Verification can take up to 24 hours. Check your status at: TikTok Studio &gt; Notification Center (top right)</a:t>
            </a:r>
          </a:p>
        </p:txBody>
      </p:sp>
      <p:sp>
        <p:nvSpPr>
          <p:cNvPr id="3" name="Slide Number Placeholder 2">
            <a:extLst>
              <a:ext uri="{FF2B5EF4-FFF2-40B4-BE49-F238E27FC236}">
                <a16:creationId xmlns:a16="http://schemas.microsoft.com/office/drawing/2014/main" id="{3953A41C-D7C7-CB75-56DD-59556C4FAD88}"/>
              </a:ext>
            </a:extLst>
          </p:cNvPr>
          <p:cNvSpPr>
            <a:spLocks noGrp="1"/>
          </p:cNvSpPr>
          <p:nvPr>
            <p:ph type="sldNum" sz="quarter" idx="12"/>
          </p:nvPr>
        </p:nvSpPr>
        <p:spPr/>
        <p:txBody>
          <a:bodyPr/>
          <a:lstStyle/>
          <a:p>
            <a:fld id="{D9AD4B2D-25FF-0B46-98A4-87FBB723E472}" type="slidenum">
              <a:rPr lang="en-US" smtClean="0"/>
              <a:t>11</a:t>
            </a:fld>
            <a:endParaRPr lang="en-US"/>
          </a:p>
        </p:txBody>
      </p:sp>
      <p:sp>
        <p:nvSpPr>
          <p:cNvPr id="6" name="Rectangle 5">
            <a:extLst>
              <a:ext uri="{FF2B5EF4-FFF2-40B4-BE49-F238E27FC236}">
                <a16:creationId xmlns:a16="http://schemas.microsoft.com/office/drawing/2014/main" id="{BBCE6FE1-1631-4EDA-C806-F6F8E3633E83}"/>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7" name="Picture 6" descr="image">
            <a:extLst>
              <a:ext uri="{FF2B5EF4-FFF2-40B4-BE49-F238E27FC236}">
                <a16:creationId xmlns:a16="http://schemas.microsoft.com/office/drawing/2014/main" id="{BFDA92F6-9395-0146-E735-0B85D473CE62}"/>
              </a:ext>
            </a:extLst>
          </p:cNvPr>
          <p:cNvPicPr>
            <a:picLocks noChangeAspect="1"/>
          </p:cNvPicPr>
          <p:nvPr/>
        </p:nvPicPr>
        <p:blipFill>
          <a:blip r:embed="rId7"/>
          <a:stretch>
            <a:fillRect/>
          </a:stretch>
        </p:blipFill>
        <p:spPr>
          <a:xfrm>
            <a:off x="137437" y="1721115"/>
            <a:ext cx="1867754" cy="4042012"/>
          </a:xfrm>
          <a:prstGeom prst="rect">
            <a:avLst/>
          </a:prstGeom>
        </p:spPr>
      </p:pic>
      <p:pic>
        <p:nvPicPr>
          <p:cNvPr id="8" name="Picture 7" descr="image">
            <a:extLst>
              <a:ext uri="{FF2B5EF4-FFF2-40B4-BE49-F238E27FC236}">
                <a16:creationId xmlns:a16="http://schemas.microsoft.com/office/drawing/2014/main" id="{6A76BF90-E809-BC4A-E0EB-73906C703DAD}"/>
              </a:ext>
            </a:extLst>
          </p:cNvPr>
          <p:cNvPicPr>
            <a:picLocks noChangeAspect="1"/>
          </p:cNvPicPr>
          <p:nvPr/>
        </p:nvPicPr>
        <p:blipFill>
          <a:blip r:embed="rId8"/>
          <a:srcRect b="48951"/>
          <a:stretch>
            <a:fillRect/>
          </a:stretch>
        </p:blipFill>
        <p:spPr>
          <a:xfrm>
            <a:off x="2079045" y="1445475"/>
            <a:ext cx="1932280" cy="4641888"/>
          </a:xfrm>
          <a:prstGeom prst="rect">
            <a:avLst/>
          </a:prstGeom>
        </p:spPr>
      </p:pic>
      <p:pic>
        <p:nvPicPr>
          <p:cNvPr id="9" name="Picture 8" descr="image">
            <a:extLst>
              <a:ext uri="{FF2B5EF4-FFF2-40B4-BE49-F238E27FC236}">
                <a16:creationId xmlns:a16="http://schemas.microsoft.com/office/drawing/2014/main" id="{FC7FC10E-F452-CD04-7D1B-9ACBE9426740}"/>
              </a:ext>
            </a:extLst>
          </p:cNvPr>
          <p:cNvPicPr>
            <a:picLocks noChangeAspect="1"/>
          </p:cNvPicPr>
          <p:nvPr/>
        </p:nvPicPr>
        <p:blipFill>
          <a:blip r:embed="rId8"/>
          <a:srcRect t="43565"/>
          <a:stretch>
            <a:fillRect/>
          </a:stretch>
        </p:blipFill>
        <p:spPr>
          <a:xfrm>
            <a:off x="4157250" y="1445475"/>
            <a:ext cx="1781593" cy="4731488"/>
          </a:xfrm>
          <a:prstGeom prst="rect">
            <a:avLst/>
          </a:prstGeom>
        </p:spPr>
      </p:pic>
    </p:spTree>
    <p:extLst>
      <p:ext uri="{BB962C8B-B14F-4D97-AF65-F5344CB8AC3E}">
        <p14:creationId xmlns:p14="http://schemas.microsoft.com/office/powerpoint/2010/main" val="110132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A961E-4DB1-893D-5FF7-9ED27DE17677}"/>
            </a:ext>
          </a:extLst>
        </p:cNvPr>
        <p:cNvGrpSpPr/>
        <p:nvPr/>
      </p:nvGrpSpPr>
      <p:grpSpPr>
        <a:xfrm>
          <a:off x="0" y="0"/>
          <a:ext cx="0" cy="0"/>
          <a:chOff x="0" y="0"/>
          <a:chExt cx="0" cy="0"/>
        </a:xfrm>
      </p:grpSpPr>
      <p:pic>
        <p:nvPicPr>
          <p:cNvPr id="11" name="Picture 10" descr="image">
            <a:extLst>
              <a:ext uri="{FF2B5EF4-FFF2-40B4-BE49-F238E27FC236}">
                <a16:creationId xmlns:a16="http://schemas.microsoft.com/office/drawing/2014/main" id="{E5427626-C333-4100-7CD6-75C9E7F1A462}"/>
              </a:ext>
            </a:extLst>
          </p:cNvPr>
          <p:cNvPicPr>
            <a:picLocks noChangeAspect="1"/>
          </p:cNvPicPr>
          <p:nvPr/>
        </p:nvPicPr>
        <p:blipFill>
          <a:blip r:embed="rId6"/>
          <a:srcRect l="43236" t="5843" r="48328" b="52263"/>
          <a:stretch>
            <a:fillRect/>
          </a:stretch>
        </p:blipFill>
        <p:spPr>
          <a:xfrm>
            <a:off x="4013902" y="2048933"/>
            <a:ext cx="1825782" cy="3820103"/>
          </a:xfrm>
          <a:prstGeom prst="rect">
            <a:avLst/>
          </a:prstGeom>
        </p:spPr>
      </p:pic>
      <p:sp>
        <p:nvSpPr>
          <p:cNvPr id="13" name="Rectangle 12">
            <a:extLst>
              <a:ext uri="{FF2B5EF4-FFF2-40B4-BE49-F238E27FC236}">
                <a16:creationId xmlns:a16="http://schemas.microsoft.com/office/drawing/2014/main" id="{54644239-2243-9047-63E3-E2910CD1E36B}"/>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DE7C64-D0B4-B0B3-E40F-A121B4B63AE8}"/>
              </a:ext>
            </a:extLst>
          </p:cNvPr>
          <p:cNvSpPr>
            <a:spLocks noGrp="1"/>
          </p:cNvSpPr>
          <p:nvPr>
            <p:ph type="title"/>
            <p:custDataLst>
              <p:tags r:id="rId1"/>
            </p:custDataLst>
          </p:nvPr>
        </p:nvSpPr>
        <p:spPr>
          <a:xfrm>
            <a:off x="245723" y="470381"/>
            <a:ext cx="5388595" cy="1885364"/>
          </a:xfrm>
        </p:spPr>
        <p:txBody>
          <a:bodyPr>
            <a:noAutofit/>
          </a:bodyPr>
          <a:lstStyle/>
          <a:p>
            <a:r>
              <a:rPr lang="en-US" dirty="0"/>
              <a:t>Set Up TikTok Commissions</a:t>
            </a:r>
          </a:p>
        </p:txBody>
      </p:sp>
      <p:sp>
        <p:nvSpPr>
          <p:cNvPr id="4" name="Content Placeholder 3">
            <a:extLst>
              <a:ext uri="{FF2B5EF4-FFF2-40B4-BE49-F238E27FC236}">
                <a16:creationId xmlns:a16="http://schemas.microsoft.com/office/drawing/2014/main" id="{405B0332-26A6-6D1E-5186-2AB4356E8836}"/>
              </a:ext>
            </a:extLst>
          </p:cNvPr>
          <p:cNvSpPr>
            <a:spLocks noGrp="1"/>
          </p:cNvSpPr>
          <p:nvPr>
            <p:ph idx="1"/>
            <p:custDataLst>
              <p:tags r:id="rId2"/>
            </p:custDataLst>
          </p:nvPr>
        </p:nvSpPr>
        <p:spPr>
          <a:xfrm>
            <a:off x="6320117" y="550116"/>
            <a:ext cx="5626159" cy="5626847"/>
          </a:xfrm>
        </p:spPr>
        <p:txBody>
          <a:bodyPr vert="horz" lIns="91440" tIns="45720" rIns="91440" bIns="45720" rtlCol="0" anchor="t">
            <a:noAutofit/>
          </a:bodyPr>
          <a:lstStyle/>
          <a:p>
            <a:pPr marL="119060" indent="0">
              <a:lnSpc>
                <a:spcPct val="150000"/>
              </a:lnSpc>
              <a:spcBef>
                <a:spcPts val="1800"/>
              </a:spcBef>
              <a:buClr>
                <a:schemeClr val="tx2"/>
              </a:buClr>
              <a:buNone/>
            </a:pPr>
            <a:r>
              <a:rPr lang="en-US" sz="2000" b="1" dirty="0">
                <a:solidFill>
                  <a:schemeClr val="bg1"/>
                </a:solidFill>
                <a:latin typeface="Amare Walter Neue Halbfett" panose="020B0503040202060203" pitchFamily="34" charset="77"/>
              </a:rPr>
              <a:t>Step-by-Step: Set Up TikTok Commissions</a:t>
            </a:r>
          </a:p>
          <a:p>
            <a:pPr marL="404813" indent="-285750">
              <a:lnSpc>
                <a:spcPct val="150000"/>
              </a:lnSpc>
              <a:spcBef>
                <a:spcPts val="1800"/>
              </a:spcBef>
              <a:buClr>
                <a:schemeClr val="accent3"/>
              </a:buClr>
              <a:buSzPct val="80000"/>
              <a:buBlip>
                <a:blip r:embed="rId7"/>
              </a:buBlip>
            </a:pPr>
            <a:r>
              <a:rPr lang="en-US" sz="1500" dirty="0"/>
              <a:t>In the TikTok app, tap </a:t>
            </a:r>
            <a:r>
              <a:rPr lang="en-US" sz="1500" b="1" dirty="0"/>
              <a:t>Profile</a:t>
            </a:r>
            <a:r>
              <a:rPr lang="en-US" sz="1500" dirty="0"/>
              <a:t> at the bottom.</a:t>
            </a:r>
          </a:p>
          <a:p>
            <a:pPr marL="404813" indent="-285750">
              <a:lnSpc>
                <a:spcPct val="150000"/>
              </a:lnSpc>
              <a:spcBef>
                <a:spcPts val="1800"/>
              </a:spcBef>
              <a:buClr>
                <a:schemeClr val="accent3"/>
              </a:buClr>
              <a:buSzPct val="80000"/>
              <a:buBlip>
                <a:blip r:embed="rId7"/>
              </a:buBlip>
            </a:pPr>
            <a:r>
              <a:rPr lang="en-US" sz="1500" dirty="0"/>
              <a:t>Tap the </a:t>
            </a:r>
            <a:r>
              <a:rPr lang="en-US" sz="1500" b="1" dirty="0"/>
              <a:t>Menu ☰</a:t>
            </a:r>
            <a:r>
              <a:rPr lang="en-US" sz="1500" dirty="0"/>
              <a:t> button at the top, then select </a:t>
            </a:r>
            <a:r>
              <a:rPr lang="en-US" sz="1500" b="1" dirty="0"/>
              <a:t>TikTok Studio</a:t>
            </a:r>
            <a:r>
              <a:rPr lang="en-US" sz="1500" dirty="0"/>
              <a:t>.</a:t>
            </a:r>
            <a:endParaRPr lang="en-US" sz="1500" b="1" dirty="0"/>
          </a:p>
          <a:p>
            <a:pPr marL="404495" indent="-285750">
              <a:lnSpc>
                <a:spcPct val="150000"/>
              </a:lnSpc>
              <a:spcBef>
                <a:spcPts val="1800"/>
              </a:spcBef>
              <a:buClr>
                <a:schemeClr val="accent3"/>
              </a:buClr>
              <a:buSzPct val="80000"/>
              <a:buBlip>
                <a:blip r:embed="rId7"/>
              </a:buBlip>
            </a:pPr>
            <a:r>
              <a:rPr lang="en-US" sz="1500" dirty="0"/>
              <a:t>Tap </a:t>
            </a:r>
            <a:r>
              <a:rPr lang="en-US" sz="1500" b="1" dirty="0"/>
              <a:t>TikTok Shop for Creator</a:t>
            </a:r>
            <a:r>
              <a:rPr lang="en-US" sz="1500" dirty="0"/>
              <a:t> and navigate to the </a:t>
            </a:r>
            <a:r>
              <a:rPr lang="en-US" sz="1500" b="1" dirty="0"/>
              <a:t>Earnings button</a:t>
            </a:r>
            <a:r>
              <a:rPr lang="en-US" sz="1500" dirty="0"/>
              <a:t> page.</a:t>
            </a:r>
          </a:p>
          <a:p>
            <a:pPr marL="404813" indent="-285750">
              <a:lnSpc>
                <a:spcPct val="150000"/>
              </a:lnSpc>
              <a:spcBef>
                <a:spcPts val="1800"/>
              </a:spcBef>
              <a:buClr>
                <a:schemeClr val="accent3"/>
              </a:buClr>
              <a:buSzPct val="80000"/>
              <a:buBlip>
                <a:blip r:embed="rId7"/>
              </a:buBlip>
            </a:pPr>
            <a:r>
              <a:rPr lang="en-US" sz="1500" dirty="0"/>
              <a:t>If you have not entered your payout method or tax information, there will be a banner notification directing you to do so.</a:t>
            </a:r>
          </a:p>
          <a:p>
            <a:pPr marL="404495" indent="-285750">
              <a:lnSpc>
                <a:spcPct val="150000"/>
              </a:lnSpc>
              <a:spcBef>
                <a:spcPts val="1800"/>
              </a:spcBef>
              <a:buClr>
                <a:schemeClr val="accent3"/>
              </a:buClr>
              <a:buSzPct val="80000"/>
              <a:buBlip>
                <a:blip r:embed="rId7"/>
              </a:buBlip>
            </a:pPr>
            <a:r>
              <a:rPr lang="en-US" sz="1500" dirty="0">
                <a:latin typeface="Amare Walter Neue Mager"/>
              </a:rPr>
              <a:t>Enter your personal tax information (SSN or EIN required for U.S. payouts) and </a:t>
            </a:r>
            <a:r>
              <a:rPr lang="en-US" sz="1500" dirty="0"/>
              <a:t>your bank account or payment details.</a:t>
            </a:r>
          </a:p>
          <a:p>
            <a:pPr marL="404813" indent="-285750">
              <a:lnSpc>
                <a:spcPct val="150000"/>
              </a:lnSpc>
              <a:spcBef>
                <a:spcPts val="1800"/>
              </a:spcBef>
              <a:buClr>
                <a:schemeClr val="accent3"/>
              </a:buClr>
              <a:buSzPct val="80000"/>
              <a:buBlip>
                <a:blip r:embed="rId7"/>
              </a:buBlip>
            </a:pPr>
            <a:r>
              <a:rPr lang="en-US" sz="1500" b="1" dirty="0"/>
              <a:t>Submit</a:t>
            </a:r>
            <a:r>
              <a:rPr lang="en-US" sz="1500" dirty="0"/>
              <a:t> and confirm</a:t>
            </a:r>
            <a:endParaRPr lang="en-US" sz="1500" dirty="0">
              <a:latin typeface="Amare Walter Neue Mager" panose="020B0403040202060203" pitchFamily="34" charset="77"/>
            </a:endParaRPr>
          </a:p>
        </p:txBody>
      </p:sp>
      <p:sp>
        <p:nvSpPr>
          <p:cNvPr id="3" name="Slide Number Placeholder 2">
            <a:extLst>
              <a:ext uri="{FF2B5EF4-FFF2-40B4-BE49-F238E27FC236}">
                <a16:creationId xmlns:a16="http://schemas.microsoft.com/office/drawing/2014/main" id="{6ECEC962-31ED-D9B6-ACAE-48268E22B577}"/>
              </a:ext>
            </a:extLst>
          </p:cNvPr>
          <p:cNvSpPr>
            <a:spLocks noGrp="1"/>
          </p:cNvSpPr>
          <p:nvPr>
            <p:ph type="sldNum" sz="quarter" idx="12"/>
          </p:nvPr>
        </p:nvSpPr>
        <p:spPr/>
        <p:txBody>
          <a:bodyPr/>
          <a:lstStyle/>
          <a:p>
            <a:fld id="{D9AD4B2D-25FF-0B46-98A4-87FBB723E472}" type="slidenum">
              <a:rPr lang="en-US" smtClean="0"/>
              <a:t>12</a:t>
            </a:fld>
            <a:endParaRPr lang="en-US"/>
          </a:p>
        </p:txBody>
      </p:sp>
      <p:sp>
        <p:nvSpPr>
          <p:cNvPr id="6" name="Rectangle 5">
            <a:extLst>
              <a:ext uri="{FF2B5EF4-FFF2-40B4-BE49-F238E27FC236}">
                <a16:creationId xmlns:a16="http://schemas.microsoft.com/office/drawing/2014/main" id="{FE5A6CAA-3A43-CAFA-2743-84375368FF10}"/>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9" name="Picture 8" descr="image">
            <a:extLst>
              <a:ext uri="{FF2B5EF4-FFF2-40B4-BE49-F238E27FC236}">
                <a16:creationId xmlns:a16="http://schemas.microsoft.com/office/drawing/2014/main" id="{255B8CE2-6B44-BB18-CE65-5F892274081D}"/>
              </a:ext>
            </a:extLst>
          </p:cNvPr>
          <p:cNvPicPr>
            <a:picLocks noChangeAspect="1"/>
          </p:cNvPicPr>
          <p:nvPr/>
        </p:nvPicPr>
        <p:blipFill>
          <a:blip r:embed="rId6"/>
          <a:srcRect l="19204" t="4758" r="72360" b="53348"/>
          <a:stretch>
            <a:fillRect/>
          </a:stretch>
        </p:blipFill>
        <p:spPr>
          <a:xfrm>
            <a:off x="2188120" y="2048933"/>
            <a:ext cx="1825782" cy="3820103"/>
          </a:xfrm>
          <a:prstGeom prst="rect">
            <a:avLst/>
          </a:prstGeom>
        </p:spPr>
      </p:pic>
      <p:sp>
        <p:nvSpPr>
          <p:cNvPr id="10" name="Oval 9">
            <a:extLst>
              <a:ext uri="{FF2B5EF4-FFF2-40B4-BE49-F238E27FC236}">
                <a16:creationId xmlns:a16="http://schemas.microsoft.com/office/drawing/2014/main" id="{C58CBD61-F5E3-1175-872D-BB812109826F}"/>
              </a:ext>
            </a:extLst>
          </p:cNvPr>
          <p:cNvSpPr/>
          <p:nvPr/>
        </p:nvSpPr>
        <p:spPr>
          <a:xfrm>
            <a:off x="3014133" y="5456077"/>
            <a:ext cx="1032002" cy="2917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BD87C8-85E3-3A31-036D-C15AD9EF0C41}"/>
              </a:ext>
            </a:extLst>
          </p:cNvPr>
          <p:cNvSpPr/>
          <p:nvPr/>
        </p:nvSpPr>
        <p:spPr>
          <a:xfrm>
            <a:off x="4022949" y="5370794"/>
            <a:ext cx="1848968" cy="2917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1915006-633D-EF76-EE2D-65A56208696A}"/>
              </a:ext>
            </a:extLst>
          </p:cNvPr>
          <p:cNvPicPr>
            <a:picLocks noChangeAspect="1"/>
          </p:cNvPicPr>
          <p:nvPr/>
        </p:nvPicPr>
        <p:blipFill>
          <a:blip r:embed="rId8"/>
          <a:srcRect t="5391"/>
          <a:stretch>
            <a:fillRect/>
          </a:stretch>
        </p:blipFill>
        <p:spPr>
          <a:xfrm>
            <a:off x="288325" y="2048933"/>
            <a:ext cx="1857194" cy="3820103"/>
          </a:xfrm>
          <a:prstGeom prst="rect">
            <a:avLst/>
          </a:prstGeom>
        </p:spPr>
      </p:pic>
      <p:sp>
        <p:nvSpPr>
          <p:cNvPr id="14" name="Oval 13">
            <a:extLst>
              <a:ext uri="{FF2B5EF4-FFF2-40B4-BE49-F238E27FC236}">
                <a16:creationId xmlns:a16="http://schemas.microsoft.com/office/drawing/2014/main" id="{F6405926-E050-A717-47E7-BA808239D233}"/>
              </a:ext>
            </a:extLst>
          </p:cNvPr>
          <p:cNvSpPr/>
          <p:nvPr/>
        </p:nvSpPr>
        <p:spPr>
          <a:xfrm>
            <a:off x="270424" y="4502256"/>
            <a:ext cx="422108" cy="47751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52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88D87-9170-5AB4-0B70-73FE4E9151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8EAD5E-3FEC-15E8-05A0-0DC7218A4212}"/>
              </a:ext>
            </a:extLst>
          </p:cNvPr>
          <p:cNvSpPr>
            <a:spLocks noGrp="1"/>
          </p:cNvSpPr>
          <p:nvPr>
            <p:ph type="sldNum" sz="quarter" idx="12"/>
          </p:nvPr>
        </p:nvSpPr>
        <p:spPr/>
        <p:txBody>
          <a:bodyPr/>
          <a:lstStyle/>
          <a:p>
            <a:fld id="{D9AD4B2D-25FF-0B46-98A4-87FBB723E472}" type="slidenum">
              <a:rPr lang="en-US" smtClean="0"/>
              <a:t>13</a:t>
            </a:fld>
            <a:endParaRPr lang="en-US"/>
          </a:p>
        </p:txBody>
      </p:sp>
      <p:sp>
        <p:nvSpPr>
          <p:cNvPr id="2" name="Title 1">
            <a:extLst>
              <a:ext uri="{FF2B5EF4-FFF2-40B4-BE49-F238E27FC236}">
                <a16:creationId xmlns:a16="http://schemas.microsoft.com/office/drawing/2014/main" id="{466656AC-F325-737F-536B-BA4E9C3CC12A}"/>
              </a:ext>
            </a:extLst>
          </p:cNvPr>
          <p:cNvSpPr>
            <a:spLocks noGrp="1"/>
          </p:cNvSpPr>
          <p:nvPr>
            <p:ph type="ctrTitle" idx="4294967295"/>
            <p:custDataLst>
              <p:tags r:id="rId2"/>
            </p:custDataLst>
          </p:nvPr>
        </p:nvSpPr>
        <p:spPr>
          <a:xfrm>
            <a:off x="397042" y="2896043"/>
            <a:ext cx="11794958" cy="1065913"/>
          </a:xfrm>
        </p:spPr>
        <p:txBody>
          <a:bodyPr anchor="ctr">
            <a:noAutofit/>
          </a:bodyPr>
          <a:lstStyle/>
          <a:p>
            <a:pPr algn="ctr">
              <a:lnSpc>
                <a:spcPct val="80000"/>
              </a:lnSpc>
            </a:pPr>
            <a:r>
              <a:rPr lang="en-US" sz="6600" dirty="0">
                <a:solidFill>
                  <a:schemeClr val="accent3">
                    <a:lumMod val="60000"/>
                    <a:lumOff val="40000"/>
                  </a:schemeClr>
                </a:solidFill>
                <a:latin typeface="Recife Text" pitchFamily="2" charset="77"/>
              </a:rPr>
              <a:t>Understanding the TikTok Affiliate Creator Pilot Program</a:t>
            </a:r>
          </a:p>
        </p:txBody>
      </p:sp>
    </p:spTree>
    <p:custDataLst>
      <p:tags r:id="rId1"/>
    </p:custDataLst>
    <p:extLst>
      <p:ext uri="{BB962C8B-B14F-4D97-AF65-F5344CB8AC3E}">
        <p14:creationId xmlns:p14="http://schemas.microsoft.com/office/powerpoint/2010/main" val="184441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EC5CE-2C8F-10EA-0C94-36FB60834D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16978-38FC-97A1-D290-BE237BAE4BCC}"/>
              </a:ext>
            </a:extLst>
          </p:cNvPr>
          <p:cNvSpPr>
            <a:spLocks noGrp="1"/>
          </p:cNvSpPr>
          <p:nvPr>
            <p:ph type="sldNum" sz="quarter" idx="12"/>
          </p:nvPr>
        </p:nvSpPr>
        <p:spPr>
          <a:xfrm>
            <a:off x="9184460" y="6356350"/>
            <a:ext cx="2743200" cy="365125"/>
          </a:xfrm>
        </p:spPr>
        <p:txBody>
          <a:bodyPr/>
          <a:lstStyle/>
          <a:p>
            <a:fld id="{D9AD4B2D-25FF-0B46-98A4-87FBB723E472}" type="slidenum">
              <a:rPr lang="en-US" smtClean="0"/>
              <a:pPr/>
              <a:t>14</a:t>
            </a:fld>
            <a:endParaRPr lang="en-US"/>
          </a:p>
        </p:txBody>
      </p:sp>
      <p:sp>
        <p:nvSpPr>
          <p:cNvPr id="5" name="Rectangle 4">
            <a:extLst>
              <a:ext uri="{FF2B5EF4-FFF2-40B4-BE49-F238E27FC236}">
                <a16:creationId xmlns:a16="http://schemas.microsoft.com/office/drawing/2014/main" id="{029EEA16-E6DD-BF59-6F76-2D646FF80686}"/>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6C20F08-56E9-96DD-CDCF-7B4A415DE01F}"/>
              </a:ext>
            </a:extLst>
          </p:cNvPr>
          <p:cNvSpPr txBox="1">
            <a:spLocks/>
          </p:cNvSpPr>
          <p:nvPr>
            <p:custDataLst>
              <p:tags r:id="rId2"/>
            </p:custDataLst>
          </p:nvPr>
        </p:nvSpPr>
        <p:spPr>
          <a:xfrm>
            <a:off x="250505" y="378867"/>
            <a:ext cx="7648893" cy="7625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3200" dirty="0">
                <a:solidFill>
                  <a:schemeClr val="accent3"/>
                </a:solidFill>
              </a:rPr>
              <a:t>TikTok Affiliate Creator Pilot Program</a:t>
            </a:r>
          </a:p>
        </p:txBody>
      </p:sp>
      <p:graphicFrame>
        <p:nvGraphicFramePr>
          <p:cNvPr id="37" name="Table 36">
            <a:extLst>
              <a:ext uri="{FF2B5EF4-FFF2-40B4-BE49-F238E27FC236}">
                <a16:creationId xmlns:a16="http://schemas.microsoft.com/office/drawing/2014/main" id="{FAC8C2CC-8246-4C87-73E1-33B66656A981}"/>
              </a:ext>
            </a:extLst>
          </p:cNvPr>
          <p:cNvGraphicFramePr>
            <a:graphicFrameLocks noGrp="1"/>
          </p:cNvGraphicFramePr>
          <p:nvPr>
            <p:extLst>
              <p:ext uri="{D42A27DB-BD31-4B8C-83A1-F6EECF244321}">
                <p14:modId xmlns:p14="http://schemas.microsoft.com/office/powerpoint/2010/main" val="2227213235"/>
              </p:ext>
            </p:extLst>
          </p:nvPr>
        </p:nvGraphicFramePr>
        <p:xfrm>
          <a:off x="1286422" y="1294889"/>
          <a:ext cx="10402068" cy="6210239"/>
        </p:xfrm>
        <a:graphic>
          <a:graphicData uri="http://schemas.openxmlformats.org/drawingml/2006/table">
            <a:tbl>
              <a:tblPr>
                <a:tableStyleId>{5C22544A-7EE6-4342-B048-85BDC9FD1C3A}</a:tableStyleId>
              </a:tblPr>
              <a:tblGrid>
                <a:gridCol w="10402068">
                  <a:extLst>
                    <a:ext uri="{9D8B030D-6E8A-4147-A177-3AD203B41FA5}">
                      <a16:colId xmlns:a16="http://schemas.microsoft.com/office/drawing/2014/main" val="148650374"/>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Pilot Program Limits</a:t>
                      </a:r>
                    </a:p>
                  </a:txBody>
                  <a:tcPr marR="457200">
                    <a:noFill/>
                  </a:tcPr>
                </a:tc>
                <a:extLst>
                  <a:ext uri="{0D108BD9-81ED-4DB2-BD59-A6C34878D82A}">
                    <a16:rowId xmlns:a16="http://schemas.microsoft.com/office/drawing/2014/main" val="606588054"/>
                  </a:ext>
                </a:extLst>
              </a:tr>
              <a:tr h="44399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kern="1200" dirty="0">
                          <a:solidFill>
                            <a:schemeClr val="tx2"/>
                          </a:solidFill>
                          <a:latin typeface="Amare Walter Neue Mager" panose="020B0403040202060203" pitchFamily="34" charset="77"/>
                          <a:ea typeface="+mn-ea"/>
                          <a:cs typeface="+mn-cs"/>
                        </a:rPr>
                        <a:t>Maximum 5 shoppable videos per week </a:t>
                      </a:r>
                      <a:br>
                        <a:rPr lang="en-US" sz="1400" kern="1200" dirty="0">
                          <a:solidFill>
                            <a:schemeClr val="tx2"/>
                          </a:solidFill>
                          <a:latin typeface="Amare Walter Neue Mager" panose="020B0403040202060203" pitchFamily="34" charset="77"/>
                          <a:ea typeface="+mn-ea"/>
                          <a:cs typeface="+mn-cs"/>
                        </a:rPr>
                      </a:br>
                      <a:r>
                        <a:rPr lang="en-US" sz="1400" kern="1200" dirty="0">
                          <a:solidFill>
                            <a:schemeClr val="tx2"/>
                          </a:solidFill>
                          <a:latin typeface="Amare Walter Neue Mager" panose="020B0403040202060203" pitchFamily="34" charset="77"/>
                          <a:ea typeface="+mn-ea"/>
                          <a:cs typeface="+mn-cs"/>
                        </a:rPr>
                        <a:t>Maximum 3 shoppable LIVE sessions per week </a:t>
                      </a:r>
                    </a:p>
                  </a:txBody>
                  <a:tcPr marR="457200" marT="0" marB="274320">
                    <a:noFill/>
                  </a:tcPr>
                </a:tc>
                <a:extLst>
                  <a:ext uri="{0D108BD9-81ED-4DB2-BD59-A6C34878D82A}">
                    <a16:rowId xmlns:a16="http://schemas.microsoft.com/office/drawing/2014/main" val="3182885590"/>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How to Graduate from the Pilot Program</a:t>
                      </a:r>
                    </a:p>
                  </a:txBody>
                  <a:tcPr marR="457200">
                    <a:noFill/>
                  </a:tcPr>
                </a:tc>
                <a:extLst>
                  <a:ext uri="{0D108BD9-81ED-4DB2-BD59-A6C34878D82A}">
                    <a16:rowId xmlns:a16="http://schemas.microsoft.com/office/drawing/2014/main" val="1310373040"/>
                  </a:ext>
                </a:extLst>
              </a:tr>
              <a:tr h="0">
                <a:tc>
                  <a:txBody>
                    <a:bodyPr/>
                    <a:lstStyle/>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Reach 5,000 followers.</a:t>
                      </a:r>
                    </a:p>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Complete the graduation requirements</a:t>
                      </a:r>
                    </a:p>
                  </a:txBody>
                  <a:tcPr marR="457200" marT="0" marB="274320">
                    <a:noFill/>
                  </a:tcPr>
                </a:tc>
                <a:extLst>
                  <a:ext uri="{0D108BD9-81ED-4DB2-BD59-A6C34878D82A}">
                    <a16:rowId xmlns:a16="http://schemas.microsoft.com/office/drawing/2014/main" val="4165728273"/>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Graduation Requirements</a:t>
                      </a:r>
                    </a:p>
                  </a:txBody>
                  <a:tcPr marR="457200">
                    <a:noFill/>
                  </a:tcPr>
                </a:tc>
                <a:extLst>
                  <a:ext uri="{0D108BD9-81ED-4DB2-BD59-A6C34878D82A}">
                    <a16:rowId xmlns:a16="http://schemas.microsoft.com/office/drawing/2014/main" val="110999421"/>
                  </a:ext>
                </a:extLst>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kern="1200" dirty="0">
                          <a:solidFill>
                            <a:schemeClr val="tx2"/>
                          </a:solidFill>
                          <a:latin typeface="Amare Walter Neue Mager" panose="020B0403040202060203" pitchFamily="34" charset="77"/>
                          <a:ea typeface="+mn-ea"/>
                          <a:cs typeface="+mn-cs"/>
                        </a:rPr>
                        <a:t>Within a 30-day period, you must complete ONE of the following: </a:t>
                      </a:r>
                    </a:p>
                    <a:p>
                      <a:pPr marL="685800" marR="0" lvl="1"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publish 6 or more shoppable videos that are each at least 8 seconds long; </a:t>
                      </a:r>
                    </a:p>
                    <a:p>
                      <a:pPr marL="685800" marR="0" lvl="1"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complete at least one qualifying LIVE session of at least 5 minutes; </a:t>
                      </a:r>
                    </a:p>
                    <a:p>
                      <a:pPr marL="685800" marR="0" lvl="1"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or generate 10 orders through your content.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kern="1200" dirty="0">
                          <a:solidFill>
                            <a:schemeClr val="tx2"/>
                          </a:solidFill>
                          <a:latin typeface="Amare Walter Neue Mager" panose="020B0403040202060203" pitchFamily="34" charset="77"/>
                          <a:ea typeface="+mn-ea"/>
                          <a:cs typeface="+mn-cs"/>
                        </a:rPr>
                        <a:t>You must also maintain a </a:t>
                      </a:r>
                      <a:r>
                        <a:rPr lang="en-US" sz="1400" b="1" kern="1200" dirty="0">
                          <a:solidFill>
                            <a:schemeClr val="tx2"/>
                          </a:solidFill>
                          <a:latin typeface="Amare Walter Neue Mager" panose="020B0403040202060203" pitchFamily="34" charset="77"/>
                          <a:ea typeface="+mn-ea"/>
                          <a:cs typeface="+mn-cs"/>
                        </a:rPr>
                        <a:t>Creator Health Rating above 176 points </a:t>
                      </a:r>
                      <a:r>
                        <a:rPr lang="en-US" sz="1400" kern="1200" dirty="0">
                          <a:solidFill>
                            <a:schemeClr val="tx2"/>
                          </a:solidFill>
                          <a:latin typeface="Amare Walter Neue Mager" panose="020B0403040202060203" pitchFamily="34" charset="77"/>
                          <a:ea typeface="+mn-ea"/>
                          <a:cs typeface="+mn-cs"/>
                        </a:rPr>
                        <a:t>and pass </a:t>
                      </a:r>
                      <a:r>
                        <a:rPr lang="en-US" sz="1400" b="1" kern="1200" dirty="0">
                          <a:solidFill>
                            <a:schemeClr val="tx2"/>
                          </a:solidFill>
                          <a:latin typeface="Amare Walter Neue Mager" panose="020B0403040202060203" pitchFamily="34" charset="77"/>
                          <a:ea typeface="+mn-ea"/>
                          <a:cs typeface="+mn-cs"/>
                        </a:rPr>
                        <a:t>TikTok’s education quiz.</a:t>
                      </a:r>
                      <a:endParaRPr lang="en-US" sz="1400" kern="1200" dirty="0">
                        <a:solidFill>
                          <a:schemeClr val="tx2"/>
                        </a:solidFill>
                        <a:latin typeface="Amare Walter Neue Mager" panose="020B0403040202060203" pitchFamily="34" charset="77"/>
                        <a:ea typeface="+mn-ea"/>
                        <a:cs typeface="+mn-cs"/>
                      </a:endParaRPr>
                    </a:p>
                  </a:txBody>
                  <a:tcPr marR="457200" marT="0" marB="274320">
                    <a:noFill/>
                  </a:tcPr>
                </a:tc>
                <a:extLst>
                  <a:ext uri="{0D108BD9-81ED-4DB2-BD59-A6C34878D82A}">
                    <a16:rowId xmlns:a16="http://schemas.microsoft.com/office/drawing/2014/main" val="1206983840"/>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accent3">
                            <a:lumMod val="60000"/>
                            <a:lumOff val="40000"/>
                          </a:schemeClr>
                        </a:solidFill>
                        <a:latin typeface="Amare Walter Neue Halbfett" panose="020B0503040202060203" pitchFamily="34" charset="77"/>
                        <a:ea typeface="+mn-ea"/>
                        <a:cs typeface="+mn-cs"/>
                      </a:endParaRPr>
                    </a:p>
                  </a:txBody>
                  <a:tcPr marR="457200">
                    <a:noFill/>
                  </a:tcPr>
                </a:tc>
                <a:extLst>
                  <a:ext uri="{0D108BD9-81ED-4DB2-BD59-A6C34878D82A}">
                    <a16:rowId xmlns:a16="http://schemas.microsoft.com/office/drawing/2014/main" val="928338413"/>
                  </a:ext>
                </a:extLst>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1200" dirty="0">
                        <a:solidFill>
                          <a:schemeClr val="tx2"/>
                        </a:solidFill>
                        <a:latin typeface="Amare Walter Neue Mager" panose="020B0403040202060203" pitchFamily="34" charset="77"/>
                        <a:ea typeface="+mn-ea"/>
                        <a:cs typeface="+mn-cs"/>
                      </a:endParaRPr>
                    </a:p>
                  </a:txBody>
                  <a:tcPr marR="457200" marT="0" marB="274320">
                    <a:noFill/>
                  </a:tcPr>
                </a:tc>
                <a:extLst>
                  <a:ext uri="{0D108BD9-81ED-4DB2-BD59-A6C34878D82A}">
                    <a16:rowId xmlns:a16="http://schemas.microsoft.com/office/drawing/2014/main" val="3553210848"/>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3">
                            <a:lumMod val="60000"/>
                            <a:lumOff val="40000"/>
                          </a:schemeClr>
                        </a:solidFill>
                        <a:latin typeface="Amare Walter Neue Halbfett" panose="020B0503040202060203" pitchFamily="34" charset="77"/>
                      </a:endParaRPr>
                    </a:p>
                  </a:txBody>
                  <a:tcPr marR="457200">
                    <a:noFill/>
                  </a:tcPr>
                </a:tc>
                <a:extLst>
                  <a:ext uri="{0D108BD9-81ED-4DB2-BD59-A6C34878D82A}">
                    <a16:rowId xmlns:a16="http://schemas.microsoft.com/office/drawing/2014/main" val="3552920734"/>
                  </a:ext>
                </a:extLst>
              </a:tr>
              <a:tr h="1870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1200" dirty="0">
                        <a:solidFill>
                          <a:schemeClr val="tx2"/>
                        </a:solidFill>
                        <a:latin typeface="Amare Walter Neue Mager" panose="020B0403040202060203" pitchFamily="34" charset="77"/>
                        <a:ea typeface="+mn-ea"/>
                        <a:cs typeface="+mn-cs"/>
                      </a:endParaRPr>
                    </a:p>
                  </a:txBody>
                  <a:tcPr marR="457200" marT="0">
                    <a:noFill/>
                  </a:tcPr>
                </a:tc>
                <a:extLst>
                  <a:ext uri="{0D108BD9-81ED-4DB2-BD59-A6C34878D82A}">
                    <a16:rowId xmlns:a16="http://schemas.microsoft.com/office/drawing/2014/main" val="3791180660"/>
                  </a:ext>
                </a:extLst>
              </a:tr>
            </a:tbl>
          </a:graphicData>
        </a:graphic>
      </p:graphicFrame>
      <p:cxnSp>
        <p:nvCxnSpPr>
          <p:cNvPr id="13" name="Straight Connector 12">
            <a:extLst>
              <a:ext uri="{FF2B5EF4-FFF2-40B4-BE49-F238E27FC236}">
                <a16:creationId xmlns:a16="http://schemas.microsoft.com/office/drawing/2014/main" id="{84217167-A85F-B178-5DF6-D46E2FC1D4ED}"/>
              </a:ext>
            </a:extLst>
          </p:cNvPr>
          <p:cNvCxnSpPr>
            <a:cxnSpLocks/>
          </p:cNvCxnSpPr>
          <p:nvPr/>
        </p:nvCxnSpPr>
        <p:spPr>
          <a:xfrm>
            <a:off x="791662" y="1294889"/>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863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D698-B60F-BAFF-374C-1BCBDB086D44}"/>
              </a:ext>
            </a:extLst>
          </p:cNvPr>
          <p:cNvSpPr>
            <a:spLocks noGrp="1"/>
          </p:cNvSpPr>
          <p:nvPr>
            <p:ph type="sldNum" sz="quarter" idx="12"/>
          </p:nvPr>
        </p:nvSpPr>
        <p:spPr>
          <a:xfrm>
            <a:off x="9184460" y="6356350"/>
            <a:ext cx="2743200" cy="365125"/>
          </a:xfrm>
        </p:spPr>
        <p:txBody>
          <a:bodyPr/>
          <a:lstStyle/>
          <a:p>
            <a:fld id="{D9AD4B2D-25FF-0B46-98A4-87FBB723E472}" type="slidenum">
              <a:rPr lang="en-US" smtClean="0"/>
              <a:pPr/>
              <a:t>15</a:t>
            </a:fld>
            <a:endParaRPr lang="en-US"/>
          </a:p>
        </p:txBody>
      </p:sp>
      <p:sp>
        <p:nvSpPr>
          <p:cNvPr id="5" name="Rectangle 4">
            <a:extLst>
              <a:ext uri="{FF2B5EF4-FFF2-40B4-BE49-F238E27FC236}">
                <a16:creationId xmlns:a16="http://schemas.microsoft.com/office/drawing/2014/main" id="{1B1A18D6-3D5F-D813-6A5B-9D18518746F9}"/>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B550E427-3370-E1AB-84F1-241030CE53E2}"/>
              </a:ext>
            </a:extLst>
          </p:cNvPr>
          <p:cNvSpPr txBox="1">
            <a:spLocks/>
          </p:cNvSpPr>
          <p:nvPr>
            <p:custDataLst>
              <p:tags r:id="rId2"/>
            </p:custDataLst>
          </p:nvPr>
        </p:nvSpPr>
        <p:spPr>
          <a:xfrm>
            <a:off x="250505" y="378867"/>
            <a:ext cx="7648893" cy="7625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3200" dirty="0">
                <a:solidFill>
                  <a:schemeClr val="accent3"/>
                </a:solidFill>
              </a:rPr>
              <a:t>What is a Creator Health Rating?</a:t>
            </a:r>
          </a:p>
        </p:txBody>
      </p:sp>
      <p:graphicFrame>
        <p:nvGraphicFramePr>
          <p:cNvPr id="37" name="Table 36">
            <a:extLst>
              <a:ext uri="{FF2B5EF4-FFF2-40B4-BE49-F238E27FC236}">
                <a16:creationId xmlns:a16="http://schemas.microsoft.com/office/drawing/2014/main" id="{375B6A4B-DAA0-1E03-7BA9-1D609E110C56}"/>
              </a:ext>
            </a:extLst>
          </p:cNvPr>
          <p:cNvGraphicFramePr>
            <a:graphicFrameLocks noGrp="1"/>
          </p:cNvGraphicFramePr>
          <p:nvPr>
            <p:extLst>
              <p:ext uri="{D42A27DB-BD31-4B8C-83A1-F6EECF244321}">
                <p14:modId xmlns:p14="http://schemas.microsoft.com/office/powerpoint/2010/main" val="2244554344"/>
              </p:ext>
            </p:extLst>
          </p:nvPr>
        </p:nvGraphicFramePr>
        <p:xfrm>
          <a:off x="1300276" y="1599689"/>
          <a:ext cx="10402068" cy="5890199"/>
        </p:xfrm>
        <a:graphic>
          <a:graphicData uri="http://schemas.openxmlformats.org/drawingml/2006/table">
            <a:tbl>
              <a:tblPr>
                <a:tableStyleId>{5C22544A-7EE6-4342-B048-85BDC9FD1C3A}</a:tableStyleId>
              </a:tblPr>
              <a:tblGrid>
                <a:gridCol w="10402068">
                  <a:extLst>
                    <a:ext uri="{9D8B030D-6E8A-4147-A177-3AD203B41FA5}">
                      <a16:colId xmlns:a16="http://schemas.microsoft.com/office/drawing/2014/main" val="148650374"/>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Creator Health Rating (CHR)</a:t>
                      </a:r>
                    </a:p>
                  </a:txBody>
                  <a:tcPr marR="457200">
                    <a:noFill/>
                  </a:tcPr>
                </a:tc>
                <a:extLst>
                  <a:ext uri="{0D108BD9-81ED-4DB2-BD59-A6C34878D82A}">
                    <a16:rowId xmlns:a16="http://schemas.microsoft.com/office/drawing/2014/main" val="606588054"/>
                  </a:ext>
                </a:extLst>
              </a:tr>
              <a:tr h="44399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kern="1200" dirty="0">
                          <a:solidFill>
                            <a:schemeClr val="tx2"/>
                          </a:solidFill>
                          <a:latin typeface="Amare Walter Neue Mager" panose="020B0403040202060203" pitchFamily="34" charset="77"/>
                          <a:ea typeface="+mn-ea"/>
                          <a:cs typeface="+mn-cs"/>
                        </a:rPr>
                        <a:t>TikTok Creator Health Rating is a performance and compliance score that shows how well your content aligns with platform guidelines. It directly influences your reach, discoverability, and eligibility for monetization features.</a:t>
                      </a:r>
                    </a:p>
                  </a:txBody>
                  <a:tcPr marR="457200" marT="0" marB="274320">
                    <a:noFill/>
                  </a:tcPr>
                </a:tc>
                <a:extLst>
                  <a:ext uri="{0D108BD9-81ED-4DB2-BD59-A6C34878D82A}">
                    <a16:rowId xmlns:a16="http://schemas.microsoft.com/office/drawing/2014/main" val="3182885590"/>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How to Maintain a high Creator Health Rating</a:t>
                      </a:r>
                    </a:p>
                  </a:txBody>
                  <a:tcPr marR="457200">
                    <a:noFill/>
                  </a:tcPr>
                </a:tc>
                <a:extLst>
                  <a:ext uri="{0D108BD9-81ED-4DB2-BD59-A6C34878D82A}">
                    <a16:rowId xmlns:a16="http://schemas.microsoft.com/office/drawing/2014/main" val="1310373040"/>
                  </a:ext>
                </a:extLst>
              </a:tr>
              <a:tr h="0">
                <a:tc>
                  <a:txBody>
                    <a:bodyPr/>
                    <a:lstStyle/>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Do not make health claims, income claims, or use recruitment language.</a:t>
                      </a:r>
                    </a:p>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If you get a violation, take the quiz immediately.</a:t>
                      </a:r>
                    </a:p>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Post compliant content consistently.</a:t>
                      </a:r>
                    </a:p>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lang="en-US" sz="1400" kern="1200" dirty="0">
                          <a:solidFill>
                            <a:schemeClr val="tx2"/>
                          </a:solidFill>
                          <a:latin typeface="Amare Walter Neue Mager" panose="020B0403040202060203" pitchFamily="34" charset="77"/>
                          <a:ea typeface="+mn-ea"/>
                          <a:cs typeface="+mn-cs"/>
                        </a:rPr>
                        <a:t>Check your Creator Health Rating regularly.</a:t>
                      </a:r>
                    </a:p>
                  </a:txBody>
                  <a:tcPr marR="457200" marT="0" marB="274320">
                    <a:noFill/>
                  </a:tcPr>
                </a:tc>
                <a:extLst>
                  <a:ext uri="{0D108BD9-81ED-4DB2-BD59-A6C34878D82A}">
                    <a16:rowId xmlns:a16="http://schemas.microsoft.com/office/drawing/2014/main" val="4165728273"/>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3">
                              <a:lumMod val="60000"/>
                              <a:lumOff val="40000"/>
                            </a:schemeClr>
                          </a:solidFill>
                          <a:latin typeface="Amare Walter Neue Halbfett" panose="020B0503040202060203" pitchFamily="34" charset="77"/>
                          <a:ea typeface="+mn-ea"/>
                          <a:cs typeface="+mn-cs"/>
                        </a:rPr>
                        <a:t>How to Find Your Creator Heath Rating</a:t>
                      </a:r>
                    </a:p>
                  </a:txBody>
                  <a:tcPr marR="457200">
                    <a:noFill/>
                  </a:tcPr>
                </a:tc>
                <a:extLst>
                  <a:ext uri="{0D108BD9-81ED-4DB2-BD59-A6C34878D82A}">
                    <a16:rowId xmlns:a16="http://schemas.microsoft.com/office/drawing/2014/main" val="110999421"/>
                  </a:ext>
                </a:extLst>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kern="1200" dirty="0">
                          <a:solidFill>
                            <a:schemeClr val="tx2"/>
                          </a:solidFill>
                          <a:latin typeface="Amare Walter Neue Mager" panose="020B0403040202060203" pitchFamily="34" charset="77"/>
                          <a:ea typeface="+mn-ea"/>
                          <a:cs typeface="+mn-cs"/>
                        </a:rPr>
                        <a:t>On the TikTok app, open </a:t>
                      </a:r>
                      <a:r>
                        <a:rPr lang="en-US" sz="1400" b="1" kern="1200" dirty="0">
                          <a:solidFill>
                            <a:schemeClr val="tx2"/>
                          </a:solidFill>
                          <a:latin typeface="Amare Walter Neue Mager" panose="020B0403040202060203" pitchFamily="34" charset="77"/>
                          <a:ea typeface="+mn-ea"/>
                          <a:cs typeface="+mn-cs"/>
                        </a:rPr>
                        <a:t>TikTok Studio </a:t>
                      </a:r>
                      <a:r>
                        <a:rPr lang="en-US" sz="1400" kern="1200" dirty="0">
                          <a:solidFill>
                            <a:schemeClr val="tx2"/>
                          </a:solidFill>
                          <a:latin typeface="Amare Walter Neue Mager" panose="020B0403040202060203" pitchFamily="34" charset="77"/>
                          <a:ea typeface="+mn-ea"/>
                          <a:cs typeface="+mn-cs"/>
                        </a:rPr>
                        <a:t>&gt;</a:t>
                      </a:r>
                      <a:r>
                        <a:rPr lang="en-US" sz="1400" b="1" kern="1200" dirty="0">
                          <a:solidFill>
                            <a:schemeClr val="tx2"/>
                          </a:solidFill>
                          <a:latin typeface="Amare Walter Neue Mager" panose="020B0403040202060203" pitchFamily="34" charset="77"/>
                          <a:ea typeface="+mn-ea"/>
                          <a:cs typeface="+mn-cs"/>
                        </a:rPr>
                        <a:t> TikTok Shop for Creator</a:t>
                      </a:r>
                      <a:r>
                        <a:rPr lang="en-US" sz="1400" kern="1200" dirty="0">
                          <a:solidFill>
                            <a:schemeClr val="tx2"/>
                          </a:solidFill>
                          <a:latin typeface="Amare Walter Neue Mager" panose="020B0403040202060203" pitchFamily="34" charset="77"/>
                          <a:ea typeface="+mn-ea"/>
                          <a:cs typeface="+mn-cs"/>
                        </a:rPr>
                        <a:t>, then scroll to the bottom of the page to find your Creator Health Rating. Your Creator Health Rating is only visible to you.</a:t>
                      </a:r>
                    </a:p>
                  </a:txBody>
                  <a:tcPr marR="457200" marT="0" marB="274320">
                    <a:noFill/>
                  </a:tcPr>
                </a:tc>
                <a:extLst>
                  <a:ext uri="{0D108BD9-81ED-4DB2-BD59-A6C34878D82A}">
                    <a16:rowId xmlns:a16="http://schemas.microsoft.com/office/drawing/2014/main" val="1206983840"/>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accent3">
                            <a:lumMod val="60000"/>
                            <a:lumOff val="40000"/>
                          </a:schemeClr>
                        </a:solidFill>
                        <a:latin typeface="Amare Walter Neue Halbfett" panose="020B0503040202060203" pitchFamily="34" charset="77"/>
                        <a:ea typeface="+mn-ea"/>
                        <a:cs typeface="+mn-cs"/>
                      </a:endParaRPr>
                    </a:p>
                  </a:txBody>
                  <a:tcPr marR="457200">
                    <a:noFill/>
                  </a:tcPr>
                </a:tc>
                <a:extLst>
                  <a:ext uri="{0D108BD9-81ED-4DB2-BD59-A6C34878D82A}">
                    <a16:rowId xmlns:a16="http://schemas.microsoft.com/office/drawing/2014/main" val="928338413"/>
                  </a:ext>
                </a:extLst>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1200" dirty="0">
                        <a:solidFill>
                          <a:schemeClr val="tx2"/>
                        </a:solidFill>
                        <a:latin typeface="Amare Walter Neue Mager" panose="020B0403040202060203" pitchFamily="34" charset="77"/>
                        <a:ea typeface="+mn-ea"/>
                        <a:cs typeface="+mn-cs"/>
                      </a:endParaRPr>
                    </a:p>
                  </a:txBody>
                  <a:tcPr marR="457200" marT="0" marB="274320">
                    <a:noFill/>
                  </a:tcPr>
                </a:tc>
                <a:extLst>
                  <a:ext uri="{0D108BD9-81ED-4DB2-BD59-A6C34878D82A}">
                    <a16:rowId xmlns:a16="http://schemas.microsoft.com/office/drawing/2014/main" val="3553210848"/>
                  </a:ext>
                </a:extLst>
              </a:tr>
              <a:tr h="18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3">
                            <a:lumMod val="60000"/>
                            <a:lumOff val="40000"/>
                          </a:schemeClr>
                        </a:solidFill>
                        <a:latin typeface="Amare Walter Neue Halbfett" panose="020B0503040202060203" pitchFamily="34" charset="77"/>
                      </a:endParaRPr>
                    </a:p>
                  </a:txBody>
                  <a:tcPr marR="457200">
                    <a:noFill/>
                  </a:tcPr>
                </a:tc>
                <a:extLst>
                  <a:ext uri="{0D108BD9-81ED-4DB2-BD59-A6C34878D82A}">
                    <a16:rowId xmlns:a16="http://schemas.microsoft.com/office/drawing/2014/main" val="3552920734"/>
                  </a:ext>
                </a:extLst>
              </a:tr>
              <a:tr h="1870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1200" dirty="0">
                        <a:solidFill>
                          <a:schemeClr val="tx2"/>
                        </a:solidFill>
                        <a:latin typeface="Amare Walter Neue Mager" panose="020B0403040202060203" pitchFamily="34" charset="77"/>
                        <a:ea typeface="+mn-ea"/>
                        <a:cs typeface="+mn-cs"/>
                      </a:endParaRPr>
                    </a:p>
                  </a:txBody>
                  <a:tcPr marR="457200" marT="0">
                    <a:noFill/>
                  </a:tcPr>
                </a:tc>
                <a:extLst>
                  <a:ext uri="{0D108BD9-81ED-4DB2-BD59-A6C34878D82A}">
                    <a16:rowId xmlns:a16="http://schemas.microsoft.com/office/drawing/2014/main" val="3791180660"/>
                  </a:ext>
                </a:extLst>
              </a:tr>
            </a:tbl>
          </a:graphicData>
        </a:graphic>
      </p:graphicFrame>
      <p:cxnSp>
        <p:nvCxnSpPr>
          <p:cNvPr id="13" name="Straight Connector 12">
            <a:extLst>
              <a:ext uri="{FF2B5EF4-FFF2-40B4-BE49-F238E27FC236}">
                <a16:creationId xmlns:a16="http://schemas.microsoft.com/office/drawing/2014/main" id="{109820B4-A9E5-A68D-36D6-DB50AC3F94C1}"/>
              </a:ext>
            </a:extLst>
          </p:cNvPr>
          <p:cNvCxnSpPr>
            <a:cxnSpLocks/>
          </p:cNvCxnSpPr>
          <p:nvPr/>
        </p:nvCxnSpPr>
        <p:spPr>
          <a:xfrm>
            <a:off x="791662" y="1294889"/>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62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C7CFA-79E3-D4EC-2921-817EDD5FDA3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01476-06DB-6FBB-F6DB-2A54CCAE00D1}"/>
              </a:ext>
            </a:extLst>
          </p:cNvPr>
          <p:cNvSpPr>
            <a:spLocks noGrp="1"/>
          </p:cNvSpPr>
          <p:nvPr>
            <p:ph type="sldNum" sz="quarter" idx="12"/>
          </p:nvPr>
        </p:nvSpPr>
        <p:spPr>
          <a:xfrm>
            <a:off x="9184460" y="6356350"/>
            <a:ext cx="2743200" cy="365125"/>
          </a:xfrm>
        </p:spPr>
        <p:txBody>
          <a:bodyPr/>
          <a:lstStyle/>
          <a:p>
            <a:fld id="{D9AD4B2D-25FF-0B46-98A4-87FBB723E472}" type="slidenum">
              <a:rPr lang="en-US" smtClean="0"/>
              <a:pPr/>
              <a:t>16</a:t>
            </a:fld>
            <a:endParaRPr lang="en-US"/>
          </a:p>
        </p:txBody>
      </p:sp>
      <p:sp>
        <p:nvSpPr>
          <p:cNvPr id="5" name="Rectangle 4">
            <a:extLst>
              <a:ext uri="{FF2B5EF4-FFF2-40B4-BE49-F238E27FC236}">
                <a16:creationId xmlns:a16="http://schemas.microsoft.com/office/drawing/2014/main" id="{C3124C88-729D-D3AF-35D6-95A181DBA3F7}"/>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EF9D8680-C83A-64F5-FBA8-463DB298C9EE}"/>
              </a:ext>
            </a:extLst>
          </p:cNvPr>
          <p:cNvSpPr txBox="1">
            <a:spLocks/>
          </p:cNvSpPr>
          <p:nvPr>
            <p:custDataLst>
              <p:tags r:id="rId2"/>
            </p:custDataLst>
          </p:nvPr>
        </p:nvSpPr>
        <p:spPr>
          <a:xfrm>
            <a:off x="250504" y="378867"/>
            <a:ext cx="11677155" cy="7625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4400" dirty="0">
                <a:solidFill>
                  <a:schemeClr val="accent3"/>
                </a:solidFill>
                <a:latin typeface="Amare Walter Neue Mager"/>
              </a:rPr>
              <a:t>Creator Pilot Program Check In </a:t>
            </a:r>
            <a:endParaRPr lang="en-US" sz="4400" dirty="0">
              <a:solidFill>
                <a:schemeClr val="accent3"/>
              </a:solidFill>
            </a:endParaRPr>
          </a:p>
        </p:txBody>
      </p:sp>
      <p:cxnSp>
        <p:nvCxnSpPr>
          <p:cNvPr id="13" name="Straight Connector 12">
            <a:extLst>
              <a:ext uri="{FF2B5EF4-FFF2-40B4-BE49-F238E27FC236}">
                <a16:creationId xmlns:a16="http://schemas.microsoft.com/office/drawing/2014/main" id="{173692D9-ECDA-4F9F-0DD3-EC29A203E7EE}"/>
              </a:ext>
            </a:extLst>
          </p:cNvPr>
          <p:cNvCxnSpPr>
            <a:cxnSpLocks/>
          </p:cNvCxnSpPr>
          <p:nvPr/>
        </p:nvCxnSpPr>
        <p:spPr>
          <a:xfrm>
            <a:off x="754592" y="1512799"/>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EDF1B64-7FC9-14A7-845B-19F3649055E6}"/>
              </a:ext>
            </a:extLst>
          </p:cNvPr>
          <p:cNvCxnSpPr>
            <a:cxnSpLocks/>
          </p:cNvCxnSpPr>
          <p:nvPr/>
        </p:nvCxnSpPr>
        <p:spPr>
          <a:xfrm>
            <a:off x="6410721" y="1512798"/>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904E9CF-6867-0370-DA24-3E5B6DE7BC80}"/>
              </a:ext>
            </a:extLst>
          </p:cNvPr>
          <p:cNvSpPr txBox="1"/>
          <p:nvPr/>
        </p:nvSpPr>
        <p:spPr>
          <a:xfrm>
            <a:off x="609600" y="1068511"/>
            <a:ext cx="6098058" cy="472117"/>
          </a:xfrm>
          <a:prstGeom prst="rect">
            <a:avLst/>
          </a:prstGeom>
          <a:noFill/>
        </p:spPr>
        <p:txBody>
          <a:bodyPr wrap="square">
            <a:spAutoFit/>
          </a:bodyPr>
          <a:lstStyle/>
          <a:p>
            <a:pPr marL="119060" indent="0">
              <a:lnSpc>
                <a:spcPct val="150000"/>
              </a:lnSpc>
              <a:spcBef>
                <a:spcPts val="1800"/>
              </a:spcBef>
              <a:buClr>
                <a:schemeClr val="tx2"/>
              </a:buClr>
              <a:buNone/>
            </a:pPr>
            <a:r>
              <a:rPr lang="en-US" sz="1800" b="1" dirty="0">
                <a:solidFill>
                  <a:schemeClr val="accent2"/>
                </a:solidFill>
                <a:latin typeface="Amare Walter Neue Halbfett" panose="020B0503040202060203" pitchFamily="34" charset="77"/>
              </a:rPr>
              <a:t>Creator Health Rating</a:t>
            </a:r>
          </a:p>
        </p:txBody>
      </p:sp>
      <p:sp>
        <p:nvSpPr>
          <p:cNvPr id="17" name="TextBox 16">
            <a:extLst>
              <a:ext uri="{FF2B5EF4-FFF2-40B4-BE49-F238E27FC236}">
                <a16:creationId xmlns:a16="http://schemas.microsoft.com/office/drawing/2014/main" id="{A80AA0EE-53EB-F8F6-2CDF-9C84F60198FD}"/>
              </a:ext>
            </a:extLst>
          </p:cNvPr>
          <p:cNvSpPr txBox="1"/>
          <p:nvPr/>
        </p:nvSpPr>
        <p:spPr>
          <a:xfrm>
            <a:off x="6555714" y="1108053"/>
            <a:ext cx="6098058" cy="472117"/>
          </a:xfrm>
          <a:prstGeom prst="rect">
            <a:avLst/>
          </a:prstGeom>
          <a:noFill/>
        </p:spPr>
        <p:txBody>
          <a:bodyPr wrap="square">
            <a:spAutoFit/>
          </a:bodyPr>
          <a:lstStyle/>
          <a:p>
            <a:pPr marL="119060" indent="0">
              <a:lnSpc>
                <a:spcPct val="150000"/>
              </a:lnSpc>
              <a:spcBef>
                <a:spcPts val="1800"/>
              </a:spcBef>
              <a:buClr>
                <a:schemeClr val="tx2"/>
              </a:buClr>
              <a:buNone/>
            </a:pPr>
            <a:r>
              <a:rPr lang="en-US" sz="1800" b="1" dirty="0">
                <a:solidFill>
                  <a:schemeClr val="accent2"/>
                </a:solidFill>
                <a:latin typeface="Amare Walter Neue Halbfett" panose="020B0503040202060203" pitchFamily="34" charset="77"/>
              </a:rPr>
              <a:t>Education Quiz</a:t>
            </a:r>
          </a:p>
        </p:txBody>
      </p:sp>
      <p:pic>
        <p:nvPicPr>
          <p:cNvPr id="7" name="Picture 6">
            <a:extLst>
              <a:ext uri="{FF2B5EF4-FFF2-40B4-BE49-F238E27FC236}">
                <a16:creationId xmlns:a16="http://schemas.microsoft.com/office/drawing/2014/main" id="{636DF54E-F77C-B234-364E-D25D71AF9890}"/>
              </a:ext>
            </a:extLst>
          </p:cNvPr>
          <p:cNvPicPr>
            <a:picLocks noChangeAspect="1"/>
          </p:cNvPicPr>
          <p:nvPr/>
        </p:nvPicPr>
        <p:blipFill>
          <a:blip r:embed="rId5"/>
          <a:stretch>
            <a:fillRect/>
          </a:stretch>
        </p:blipFill>
        <p:spPr>
          <a:xfrm>
            <a:off x="9491812" y="1306303"/>
            <a:ext cx="2302453" cy="5050047"/>
          </a:xfrm>
          <a:prstGeom prst="rect">
            <a:avLst/>
          </a:prstGeom>
        </p:spPr>
      </p:pic>
      <p:pic>
        <p:nvPicPr>
          <p:cNvPr id="8" name="Picture 7">
            <a:extLst>
              <a:ext uri="{FF2B5EF4-FFF2-40B4-BE49-F238E27FC236}">
                <a16:creationId xmlns:a16="http://schemas.microsoft.com/office/drawing/2014/main" id="{E5BB2B3D-D5BF-B927-51AC-DEE9CC0DA642}"/>
              </a:ext>
            </a:extLst>
          </p:cNvPr>
          <p:cNvPicPr>
            <a:picLocks noChangeAspect="1"/>
          </p:cNvPicPr>
          <p:nvPr/>
        </p:nvPicPr>
        <p:blipFill>
          <a:blip r:embed="rId6"/>
          <a:srcRect t="15295"/>
          <a:stretch>
            <a:fillRect/>
          </a:stretch>
        </p:blipFill>
        <p:spPr>
          <a:xfrm>
            <a:off x="6852650" y="1905229"/>
            <a:ext cx="2197234" cy="4082156"/>
          </a:xfrm>
          <a:prstGeom prst="rect">
            <a:avLst/>
          </a:prstGeom>
        </p:spPr>
      </p:pic>
      <p:sp>
        <p:nvSpPr>
          <p:cNvPr id="10" name="Oval 9">
            <a:extLst>
              <a:ext uri="{FF2B5EF4-FFF2-40B4-BE49-F238E27FC236}">
                <a16:creationId xmlns:a16="http://schemas.microsoft.com/office/drawing/2014/main" id="{14C1C334-D3EA-0F83-A51F-20B5DC8A4BB8}"/>
              </a:ext>
            </a:extLst>
          </p:cNvPr>
          <p:cNvSpPr/>
          <p:nvPr/>
        </p:nvSpPr>
        <p:spPr>
          <a:xfrm>
            <a:off x="9358725" y="2996020"/>
            <a:ext cx="2435540" cy="614149"/>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CC1D68-086E-F9F7-AB12-BD67D9F50E51}"/>
              </a:ext>
            </a:extLst>
          </p:cNvPr>
          <p:cNvPicPr>
            <a:picLocks noChangeAspect="1"/>
          </p:cNvPicPr>
          <p:nvPr/>
        </p:nvPicPr>
        <p:blipFill>
          <a:blip r:embed="rId7"/>
          <a:srcRect t="3503"/>
          <a:stretch>
            <a:fillRect/>
          </a:stretch>
        </p:blipFill>
        <p:spPr>
          <a:xfrm>
            <a:off x="2515135" y="1596967"/>
            <a:ext cx="2047224" cy="4590544"/>
          </a:xfrm>
          <a:prstGeom prst="rect">
            <a:avLst/>
          </a:prstGeom>
        </p:spPr>
      </p:pic>
    </p:spTree>
    <p:extLst>
      <p:ext uri="{BB962C8B-B14F-4D97-AF65-F5344CB8AC3E}">
        <p14:creationId xmlns:p14="http://schemas.microsoft.com/office/powerpoint/2010/main" val="425513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43B3-2E42-AF06-AB24-A898BA0351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F10B21-58AD-C306-1247-E499A85A1B68}"/>
              </a:ext>
            </a:extLst>
          </p:cNvPr>
          <p:cNvSpPr>
            <a:spLocks noGrp="1"/>
          </p:cNvSpPr>
          <p:nvPr>
            <p:ph type="sldNum" sz="quarter" idx="12"/>
          </p:nvPr>
        </p:nvSpPr>
        <p:spPr/>
        <p:txBody>
          <a:bodyPr/>
          <a:lstStyle/>
          <a:p>
            <a:fld id="{D9AD4B2D-25FF-0B46-98A4-87FBB723E472}" type="slidenum">
              <a:rPr lang="en-US" smtClean="0"/>
              <a:t>17</a:t>
            </a:fld>
            <a:endParaRPr lang="en-US"/>
          </a:p>
        </p:txBody>
      </p:sp>
      <p:sp>
        <p:nvSpPr>
          <p:cNvPr id="2" name="Title 1">
            <a:extLst>
              <a:ext uri="{FF2B5EF4-FFF2-40B4-BE49-F238E27FC236}">
                <a16:creationId xmlns:a16="http://schemas.microsoft.com/office/drawing/2014/main" id="{4686279D-C11C-6815-4506-302A0FCFE22D}"/>
              </a:ext>
            </a:extLst>
          </p:cNvPr>
          <p:cNvSpPr>
            <a:spLocks noGrp="1"/>
          </p:cNvSpPr>
          <p:nvPr>
            <p:ph type="ctrTitle" idx="4294967295"/>
            <p:custDataLst>
              <p:tags r:id="rId2"/>
            </p:custDataLst>
          </p:nvPr>
        </p:nvSpPr>
        <p:spPr>
          <a:xfrm>
            <a:off x="397042" y="2896043"/>
            <a:ext cx="11794958" cy="1065913"/>
          </a:xfrm>
        </p:spPr>
        <p:txBody>
          <a:bodyPr anchor="ctr">
            <a:noAutofit/>
          </a:bodyPr>
          <a:lstStyle/>
          <a:p>
            <a:pPr algn="ctr">
              <a:lnSpc>
                <a:spcPct val="80000"/>
              </a:lnSpc>
            </a:pPr>
            <a:r>
              <a:rPr lang="en-US" sz="7200" dirty="0">
                <a:solidFill>
                  <a:schemeClr val="accent3">
                    <a:lumMod val="60000"/>
                    <a:lumOff val="40000"/>
                  </a:schemeClr>
                </a:solidFill>
                <a:latin typeface="Recife Text" pitchFamily="2" charset="77"/>
              </a:rPr>
              <a:t>Joining Amare’s TikTok Shop</a:t>
            </a:r>
          </a:p>
        </p:txBody>
      </p:sp>
    </p:spTree>
    <p:custDataLst>
      <p:tags r:id="rId1"/>
    </p:custDataLst>
    <p:extLst>
      <p:ext uri="{BB962C8B-B14F-4D97-AF65-F5344CB8AC3E}">
        <p14:creationId xmlns:p14="http://schemas.microsoft.com/office/powerpoint/2010/main" val="309844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ED4A1-EF91-E672-5079-9C4D848A0331}"/>
              </a:ext>
            </a:extLst>
          </p:cNvPr>
          <p:cNvSpPr>
            <a:spLocks noGrp="1"/>
          </p:cNvSpPr>
          <p:nvPr>
            <p:ph type="sldNum" sz="quarter" idx="12"/>
          </p:nvPr>
        </p:nvSpPr>
        <p:spPr/>
        <p:txBody>
          <a:bodyPr/>
          <a:lstStyle/>
          <a:p>
            <a:fld id="{FEDAFF86-66A4-D342-B39A-0C3E2798F66C}" type="slidenum">
              <a:rPr lang="en-US" smtClean="0"/>
              <a:pPr/>
              <a:t>18</a:t>
            </a:fld>
            <a:endParaRPr lang="en-US"/>
          </a:p>
        </p:txBody>
      </p:sp>
      <p:pic>
        <p:nvPicPr>
          <p:cNvPr id="3" name="Picture 2">
            <a:extLst>
              <a:ext uri="{FF2B5EF4-FFF2-40B4-BE49-F238E27FC236}">
                <a16:creationId xmlns:a16="http://schemas.microsoft.com/office/drawing/2014/main" id="{F3E87093-C72D-05CF-3D78-6D98F7C68EBC}"/>
              </a:ext>
            </a:extLst>
          </p:cNvPr>
          <p:cNvPicPr>
            <a:picLocks noChangeAspect="1"/>
          </p:cNvPicPr>
          <p:nvPr/>
        </p:nvPicPr>
        <p:blipFill>
          <a:blip r:embed="rId2"/>
          <a:stretch>
            <a:fillRect/>
          </a:stretch>
        </p:blipFill>
        <p:spPr>
          <a:xfrm>
            <a:off x="1350818" y="35768"/>
            <a:ext cx="9490364" cy="6320582"/>
          </a:xfrm>
          <a:prstGeom prst="rect">
            <a:avLst/>
          </a:prstGeom>
        </p:spPr>
      </p:pic>
    </p:spTree>
    <p:extLst>
      <p:ext uri="{BB962C8B-B14F-4D97-AF65-F5344CB8AC3E}">
        <p14:creationId xmlns:p14="http://schemas.microsoft.com/office/powerpoint/2010/main" val="334139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8AFE2-4FD3-B129-2DB4-B693A37359C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403E6A-74F0-4589-E0A2-0C0B7D9B16DA}"/>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12872-4E09-54E1-ACC3-1AD9CFC58823}"/>
              </a:ext>
            </a:extLst>
          </p:cNvPr>
          <p:cNvSpPr>
            <a:spLocks noGrp="1"/>
          </p:cNvSpPr>
          <p:nvPr>
            <p:ph type="title"/>
            <p:custDataLst>
              <p:tags r:id="rId1"/>
            </p:custDataLst>
          </p:nvPr>
        </p:nvSpPr>
        <p:spPr>
          <a:xfrm>
            <a:off x="245723" y="470381"/>
            <a:ext cx="5693120" cy="1885364"/>
          </a:xfrm>
        </p:spPr>
        <p:txBody>
          <a:bodyPr>
            <a:noAutofit/>
          </a:bodyPr>
          <a:lstStyle/>
          <a:p>
            <a:r>
              <a:rPr lang="en-US" dirty="0"/>
              <a:t>Get Invited to Share Amare's TikTok Shop</a:t>
            </a:r>
          </a:p>
        </p:txBody>
      </p:sp>
      <p:sp>
        <p:nvSpPr>
          <p:cNvPr id="4" name="Content Placeholder 3">
            <a:extLst>
              <a:ext uri="{FF2B5EF4-FFF2-40B4-BE49-F238E27FC236}">
                <a16:creationId xmlns:a16="http://schemas.microsoft.com/office/drawing/2014/main" id="{C194352D-423A-C6E0-0285-F881718621E6}"/>
              </a:ext>
            </a:extLst>
          </p:cNvPr>
          <p:cNvSpPr>
            <a:spLocks noGrp="1"/>
          </p:cNvSpPr>
          <p:nvPr>
            <p:ph idx="1"/>
            <p:custDataLst>
              <p:tags r:id="rId2"/>
            </p:custDataLst>
          </p:nvPr>
        </p:nvSpPr>
        <p:spPr>
          <a:xfrm>
            <a:off x="6320117" y="550116"/>
            <a:ext cx="5626159" cy="5626847"/>
          </a:xfrm>
        </p:spPr>
        <p:txBody>
          <a:bodyPr vert="horz" lIns="91440" tIns="45720" rIns="91440" bIns="45720" rtlCol="0" anchor="t">
            <a:noAutofit/>
          </a:bodyPr>
          <a:lstStyle/>
          <a:p>
            <a:pPr marL="404495" indent="-285750">
              <a:lnSpc>
                <a:spcPct val="150000"/>
              </a:lnSpc>
              <a:spcBef>
                <a:spcPts val="1800"/>
              </a:spcBef>
              <a:buClr>
                <a:schemeClr val="accent3"/>
              </a:buClr>
              <a:buSzPct val="80000"/>
              <a:buBlip>
                <a:blip r:embed="rId5"/>
              </a:buBlip>
            </a:pPr>
            <a:r>
              <a:rPr lang="en-US" sz="1500" dirty="0">
                <a:latin typeface="Amare Walter Neue Mager"/>
              </a:rPr>
              <a:t>After entering your TikTok handle in </a:t>
            </a:r>
            <a:r>
              <a:rPr lang="en-US" sz="1500" b="1" dirty="0">
                <a:latin typeface="Amare Walter Neue Mager"/>
              </a:rPr>
              <a:t>Amare’s back office, </a:t>
            </a:r>
            <a:r>
              <a:rPr lang="en-US" sz="1500" dirty="0">
                <a:latin typeface="Amare Walter Neue Mager"/>
              </a:rPr>
              <a:t>a</a:t>
            </a:r>
            <a:r>
              <a:rPr lang="en-US" sz="1500" dirty="0"/>
              <a:t>ccept the </a:t>
            </a:r>
            <a:r>
              <a:rPr lang="en-US" sz="1500" b="1" dirty="0"/>
              <a:t>Terms &amp; Conditions </a:t>
            </a:r>
            <a:r>
              <a:rPr lang="en-US" sz="1500" dirty="0"/>
              <a:t>and watch the </a:t>
            </a:r>
            <a:r>
              <a:rPr lang="en-US" sz="1500" b="1" dirty="0"/>
              <a:t>compliance video</a:t>
            </a:r>
          </a:p>
          <a:p>
            <a:pPr marL="404813" indent="-285750">
              <a:lnSpc>
                <a:spcPct val="150000"/>
              </a:lnSpc>
              <a:spcBef>
                <a:spcPts val="1800"/>
              </a:spcBef>
              <a:buClr>
                <a:schemeClr val="accent3"/>
              </a:buClr>
              <a:buSzPct val="80000"/>
              <a:buBlip>
                <a:blip r:embed="rId5"/>
              </a:buBlip>
            </a:pPr>
            <a:r>
              <a:rPr lang="en-US" sz="1500" dirty="0"/>
              <a:t>You will receive an invite to join the Amare TikTok Shop. Please allow 2-3 days to receive the invitation.</a:t>
            </a:r>
          </a:p>
          <a:p>
            <a:pPr marL="404495" indent="-285750">
              <a:lnSpc>
                <a:spcPct val="150000"/>
              </a:lnSpc>
              <a:spcBef>
                <a:spcPts val="1800"/>
              </a:spcBef>
              <a:buClr>
                <a:schemeClr val="accent3"/>
              </a:buClr>
              <a:buSzPct val="80000"/>
              <a:buBlip>
                <a:blip r:embed="rId5"/>
              </a:buBlip>
            </a:pPr>
            <a:r>
              <a:rPr lang="en-US" sz="1500" dirty="0"/>
              <a:t>In the </a:t>
            </a:r>
            <a:r>
              <a:rPr lang="en-US" sz="1500" b="1" dirty="0"/>
              <a:t>TikTok app</a:t>
            </a:r>
            <a:r>
              <a:rPr lang="en-US" sz="1500" dirty="0"/>
              <a:t>, tap </a:t>
            </a:r>
            <a:r>
              <a:rPr lang="en-US" sz="1500" b="1" dirty="0"/>
              <a:t>Profile</a:t>
            </a:r>
            <a:r>
              <a:rPr lang="en-US" sz="1500" dirty="0"/>
              <a:t> at the bottom. Tap the </a:t>
            </a:r>
            <a:r>
              <a:rPr lang="en-US" sz="1500" b="1" dirty="0"/>
              <a:t>Menu ☰</a:t>
            </a:r>
            <a:r>
              <a:rPr lang="en-US" sz="1500" dirty="0"/>
              <a:t> button at the top, then select </a:t>
            </a:r>
            <a:r>
              <a:rPr lang="en-US" sz="1500" b="1" dirty="0"/>
              <a:t>TikTok Studio</a:t>
            </a:r>
            <a:r>
              <a:rPr lang="en-US" sz="1500" dirty="0"/>
              <a:t>.</a:t>
            </a:r>
            <a:endParaRPr lang="en-US" sz="1500" b="1" dirty="0"/>
          </a:p>
          <a:p>
            <a:pPr marL="404813" indent="-285750">
              <a:lnSpc>
                <a:spcPct val="150000"/>
              </a:lnSpc>
              <a:spcBef>
                <a:spcPts val="1800"/>
              </a:spcBef>
              <a:buClr>
                <a:schemeClr val="accent3"/>
              </a:buClr>
              <a:buSzPct val="80000"/>
              <a:buBlip>
                <a:blip r:embed="rId5"/>
              </a:buBlip>
            </a:pPr>
            <a:r>
              <a:rPr lang="en-US" sz="1500" dirty="0"/>
              <a:t>Tap </a:t>
            </a:r>
            <a:r>
              <a:rPr lang="en-US" sz="1500" b="1" dirty="0"/>
              <a:t>TikTok Shop for Creator</a:t>
            </a:r>
            <a:r>
              <a:rPr lang="en-US" sz="1500" dirty="0"/>
              <a:t> and tap </a:t>
            </a:r>
            <a:r>
              <a:rPr lang="en-US" sz="1500" b="1" dirty="0"/>
              <a:t>Collab Invites </a:t>
            </a:r>
            <a:r>
              <a:rPr lang="en-US" sz="1500" dirty="0"/>
              <a:t>to search for Amare.</a:t>
            </a:r>
          </a:p>
          <a:p>
            <a:pPr marL="404495" indent="-285750">
              <a:lnSpc>
                <a:spcPct val="150000"/>
              </a:lnSpc>
              <a:spcBef>
                <a:spcPts val="1800"/>
              </a:spcBef>
              <a:buClr>
                <a:schemeClr val="accent3"/>
              </a:buClr>
              <a:buSzPct val="80000"/>
              <a:buBlip>
                <a:blip r:embed="rId5"/>
              </a:buBlip>
            </a:pPr>
            <a:r>
              <a:rPr lang="en-US" sz="1500" dirty="0">
                <a:latin typeface="Amare Walter Neue Mager"/>
              </a:rPr>
              <a:t>Once approved, you'll see the Amare products available to promote on TikTok Shop.</a:t>
            </a:r>
          </a:p>
        </p:txBody>
      </p:sp>
      <p:sp>
        <p:nvSpPr>
          <p:cNvPr id="3" name="Slide Number Placeholder 2">
            <a:extLst>
              <a:ext uri="{FF2B5EF4-FFF2-40B4-BE49-F238E27FC236}">
                <a16:creationId xmlns:a16="http://schemas.microsoft.com/office/drawing/2014/main" id="{DCABA15F-D6E1-BA40-9227-713FF9C397B9}"/>
              </a:ext>
            </a:extLst>
          </p:cNvPr>
          <p:cNvSpPr>
            <a:spLocks noGrp="1"/>
          </p:cNvSpPr>
          <p:nvPr>
            <p:ph type="sldNum" sz="quarter" idx="12"/>
          </p:nvPr>
        </p:nvSpPr>
        <p:spPr/>
        <p:txBody>
          <a:bodyPr/>
          <a:lstStyle/>
          <a:p>
            <a:fld id="{D9AD4B2D-25FF-0B46-98A4-87FBB723E472}" type="slidenum">
              <a:rPr lang="en-US" smtClean="0"/>
              <a:t>19</a:t>
            </a:fld>
            <a:endParaRPr lang="en-US"/>
          </a:p>
        </p:txBody>
      </p:sp>
      <p:sp>
        <p:nvSpPr>
          <p:cNvPr id="6" name="Rectangle 5">
            <a:extLst>
              <a:ext uri="{FF2B5EF4-FFF2-40B4-BE49-F238E27FC236}">
                <a16:creationId xmlns:a16="http://schemas.microsoft.com/office/drawing/2014/main" id="{0124CBC2-6B32-8B09-AB25-44651F63C3EF}"/>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AC2BDE18-4084-66A1-B127-673A128BE44D}"/>
              </a:ext>
            </a:extLst>
          </p:cNvPr>
          <p:cNvPicPr>
            <a:picLocks noChangeAspect="1"/>
          </p:cNvPicPr>
          <p:nvPr/>
        </p:nvPicPr>
        <p:blipFill>
          <a:blip r:embed="rId6"/>
          <a:srcRect t="5391"/>
          <a:stretch>
            <a:fillRect/>
          </a:stretch>
        </p:blipFill>
        <p:spPr>
          <a:xfrm>
            <a:off x="3101011" y="1742914"/>
            <a:ext cx="2242885" cy="4613437"/>
          </a:xfrm>
          <a:prstGeom prst="rect">
            <a:avLst/>
          </a:prstGeom>
        </p:spPr>
      </p:pic>
      <p:pic>
        <p:nvPicPr>
          <p:cNvPr id="7" name="Picture 6">
            <a:extLst>
              <a:ext uri="{FF2B5EF4-FFF2-40B4-BE49-F238E27FC236}">
                <a16:creationId xmlns:a16="http://schemas.microsoft.com/office/drawing/2014/main" id="{D473CD13-179F-6267-2F84-AB4100863FF8}"/>
              </a:ext>
            </a:extLst>
          </p:cNvPr>
          <p:cNvPicPr>
            <a:picLocks noChangeAspect="1"/>
          </p:cNvPicPr>
          <p:nvPr/>
        </p:nvPicPr>
        <p:blipFill>
          <a:blip r:embed="rId7"/>
          <a:srcRect t="5391"/>
          <a:stretch>
            <a:fillRect/>
          </a:stretch>
        </p:blipFill>
        <p:spPr>
          <a:xfrm>
            <a:off x="502403" y="1742913"/>
            <a:ext cx="2242885" cy="4613438"/>
          </a:xfrm>
          <a:prstGeom prst="rect">
            <a:avLst/>
          </a:prstGeom>
        </p:spPr>
      </p:pic>
      <p:sp>
        <p:nvSpPr>
          <p:cNvPr id="8" name="Oval 7">
            <a:extLst>
              <a:ext uri="{FF2B5EF4-FFF2-40B4-BE49-F238E27FC236}">
                <a16:creationId xmlns:a16="http://schemas.microsoft.com/office/drawing/2014/main" id="{F87C1BD8-D82C-5EAF-4BA9-0D9A522DD23C}"/>
              </a:ext>
            </a:extLst>
          </p:cNvPr>
          <p:cNvSpPr/>
          <p:nvPr/>
        </p:nvSpPr>
        <p:spPr>
          <a:xfrm>
            <a:off x="1425037" y="4655500"/>
            <a:ext cx="644164" cy="65277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AE5F76-982C-491A-F01F-DD2B651BE5C2}"/>
              </a:ext>
            </a:extLst>
          </p:cNvPr>
          <p:cNvSpPr/>
          <p:nvPr/>
        </p:nvSpPr>
        <p:spPr>
          <a:xfrm>
            <a:off x="4475091" y="4375593"/>
            <a:ext cx="730018" cy="4105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idx="4294967295"/>
          </p:nvPr>
        </p:nvSpPr>
        <p:spPr>
          <a:xfrm>
            <a:off x="245723" y="1295489"/>
            <a:ext cx="5850277" cy="1101171"/>
          </a:xfrm>
        </p:spPr>
        <p:txBody>
          <a:bodyPr/>
          <a:lstStyle/>
          <a:p>
            <a:r>
              <a:rPr lang="en-US" sz="4400" dirty="0">
                <a:solidFill>
                  <a:schemeClr val="accent3"/>
                </a:solidFill>
                <a:latin typeface="Amare Walter Neue Mager" panose="020B0403040202060203" pitchFamily="34" charset="77"/>
              </a:rPr>
              <a:t>Agenda</a:t>
            </a:r>
            <a:endParaRPr lang="en-US" dirty="0">
              <a:solidFill>
                <a:schemeClr val="accent3"/>
              </a:solidFill>
              <a:latin typeface="Amare Walter Neue Mager" panose="020B0403040202060203" pitchFamily="34" charset="77"/>
            </a:endParaRPr>
          </a:p>
        </p:txBody>
      </p:sp>
      <p:sp>
        <p:nvSpPr>
          <p:cNvPr id="5" name="Content Placeholder 4">
            <a:extLst>
              <a:ext uri="{FF2B5EF4-FFF2-40B4-BE49-F238E27FC236}">
                <a16:creationId xmlns:a16="http://schemas.microsoft.com/office/drawing/2014/main" id="{49567922-F16D-ADA1-AF4D-B5436EAC2F7F}"/>
              </a:ext>
            </a:extLst>
          </p:cNvPr>
          <p:cNvSpPr>
            <a:spLocks noGrp="1"/>
          </p:cNvSpPr>
          <p:nvPr>
            <p:ph idx="4294967295"/>
            <p:custDataLst>
              <p:tags r:id="rId1"/>
            </p:custDataLst>
          </p:nvPr>
        </p:nvSpPr>
        <p:spPr>
          <a:xfrm>
            <a:off x="3351291" y="1959647"/>
            <a:ext cx="8366313" cy="3247466"/>
          </a:xfrm>
        </p:spPr>
        <p:txBody>
          <a:bodyPr wrap="none" numCol="1">
            <a:noAutofit/>
          </a:bodyPr>
          <a:lstStyle/>
          <a:p>
            <a:pPr marL="574675" indent="-568325">
              <a:lnSpc>
                <a:spcPct val="150000"/>
              </a:lnSpc>
              <a:buClr>
                <a:schemeClr val="tx2"/>
              </a:buClr>
              <a:buFont typeface="+mj-lt"/>
              <a:buAutoNum type="arabicPeriod"/>
              <a:tabLst>
                <a:tab pos="4511675" algn="l"/>
              </a:tabLst>
            </a:pPr>
            <a:r>
              <a:rPr lang="en-US" sz="2400" dirty="0">
                <a:solidFill>
                  <a:schemeClr val="tx2"/>
                </a:solidFill>
                <a:latin typeface="Amare Walter Neue Mager" panose="020B0403040202060203" pitchFamily="34" charset="77"/>
              </a:rPr>
              <a:t>Why TikTok Shop</a:t>
            </a:r>
          </a:p>
          <a:p>
            <a:pPr marL="574675" indent="-568325">
              <a:lnSpc>
                <a:spcPct val="150000"/>
              </a:lnSpc>
              <a:buClr>
                <a:schemeClr val="tx2"/>
              </a:buClr>
              <a:buFont typeface="+mj-lt"/>
              <a:buAutoNum type="arabicPeriod"/>
              <a:tabLst>
                <a:tab pos="4511675" algn="l"/>
              </a:tabLst>
            </a:pPr>
            <a:r>
              <a:rPr lang="en-US" sz="2400" dirty="0">
                <a:solidFill>
                  <a:schemeClr val="tx2"/>
                </a:solidFill>
                <a:latin typeface="Amare Walter Neue Mager" panose="020B0403040202060203" pitchFamily="34" charset="77"/>
              </a:rPr>
              <a:t>Setting Up Your Account</a:t>
            </a:r>
          </a:p>
          <a:p>
            <a:pPr marL="574675" indent="-568325">
              <a:lnSpc>
                <a:spcPct val="150000"/>
              </a:lnSpc>
              <a:buClr>
                <a:schemeClr val="tx2"/>
              </a:buClr>
              <a:buFont typeface="+mj-lt"/>
              <a:buAutoNum type="arabicPeriod"/>
              <a:tabLst>
                <a:tab pos="4511675" algn="l"/>
              </a:tabLst>
            </a:pPr>
            <a:r>
              <a:rPr lang="en-US" sz="2400" dirty="0">
                <a:solidFill>
                  <a:schemeClr val="tx2"/>
                </a:solidFill>
                <a:latin typeface="Amare Walter Neue Mager" panose="020B0403040202060203" pitchFamily="34" charset="77"/>
              </a:rPr>
              <a:t>Becoming an Affiliate Creator</a:t>
            </a:r>
          </a:p>
          <a:p>
            <a:pPr marL="574675" indent="-568325">
              <a:lnSpc>
                <a:spcPct val="150000"/>
              </a:lnSpc>
              <a:buClr>
                <a:schemeClr val="tx2"/>
              </a:buClr>
              <a:buFont typeface="+mj-lt"/>
              <a:buAutoNum type="arabicPeriod"/>
              <a:tabLst>
                <a:tab pos="4511675" algn="l"/>
              </a:tabLst>
            </a:pPr>
            <a:r>
              <a:rPr lang="en-US" sz="2400" dirty="0">
                <a:solidFill>
                  <a:schemeClr val="tx2"/>
                </a:solidFill>
                <a:latin typeface="Amare Walter Neue Mager" panose="020B0403040202060203" pitchFamily="34" charset="77"/>
              </a:rPr>
              <a:t>The Creator Pilot Program</a:t>
            </a:r>
          </a:p>
        </p:txBody>
      </p:sp>
      <p:sp>
        <p:nvSpPr>
          <p:cNvPr id="8" name="Rectangle 7">
            <a:extLst>
              <a:ext uri="{FF2B5EF4-FFF2-40B4-BE49-F238E27FC236}">
                <a16:creationId xmlns:a16="http://schemas.microsoft.com/office/drawing/2014/main" id="{BBC9C605-CDF4-8FF2-524B-0942C7B70A5E}"/>
              </a:ext>
            </a:extLst>
          </p:cNvPr>
          <p:cNvSpPr/>
          <p:nvPr/>
        </p:nvSpPr>
        <p:spPr>
          <a:xfrm>
            <a:off x="611109"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37A0529-ABA6-8789-6A69-88ED17C8D915}"/>
              </a:ext>
            </a:extLst>
          </p:cNvPr>
          <p:cNvSpPr/>
          <p:nvPr>
            <p:custDataLst>
              <p:tags r:id="rId2"/>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913BC6C-3669-32AF-A461-204923D4FAF2}"/>
              </a:ext>
            </a:extLst>
          </p:cNvPr>
          <p:cNvSpPr>
            <a:spLocks noGrp="1"/>
          </p:cNvSpPr>
          <p:nvPr>
            <p:ph type="sldNum" sz="quarter" idx="12"/>
          </p:nvPr>
        </p:nvSpPr>
        <p:spPr/>
        <p:txBody>
          <a:bodyPr/>
          <a:lstStyle/>
          <a:p>
            <a:fld id="{FEDAFF86-66A4-D342-B39A-0C3E2798F66C}" type="slidenum">
              <a:rPr lang="en-US" smtClean="0"/>
              <a:pPr/>
              <a:t>2</a:t>
            </a:fld>
            <a:endParaRPr lang="en-US"/>
          </a:p>
        </p:txBody>
      </p:sp>
    </p:spTree>
    <p:extLst>
      <p:ext uri="{BB962C8B-B14F-4D97-AF65-F5344CB8AC3E}">
        <p14:creationId xmlns:p14="http://schemas.microsoft.com/office/powerpoint/2010/main" val="245487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4486-644A-76A8-72CA-EF7C155F16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CADDBF-866D-A2D5-13CF-25724548A7F2}"/>
              </a:ext>
            </a:extLst>
          </p:cNvPr>
          <p:cNvSpPr>
            <a:spLocks noGrp="1"/>
          </p:cNvSpPr>
          <p:nvPr>
            <p:ph type="sldNum" sz="quarter" idx="12"/>
          </p:nvPr>
        </p:nvSpPr>
        <p:spPr>
          <a:xfrm>
            <a:off x="9184460" y="6356350"/>
            <a:ext cx="2743200" cy="365125"/>
          </a:xfrm>
        </p:spPr>
        <p:txBody>
          <a:bodyPr/>
          <a:lstStyle/>
          <a:p>
            <a:fld id="{D9AD4B2D-25FF-0B46-98A4-87FBB723E472}" type="slidenum">
              <a:rPr lang="en-US" smtClean="0"/>
              <a:pPr/>
              <a:t>20</a:t>
            </a:fld>
            <a:endParaRPr lang="en-US"/>
          </a:p>
        </p:txBody>
      </p:sp>
      <p:sp>
        <p:nvSpPr>
          <p:cNvPr id="5" name="Rectangle 4">
            <a:extLst>
              <a:ext uri="{FF2B5EF4-FFF2-40B4-BE49-F238E27FC236}">
                <a16:creationId xmlns:a16="http://schemas.microsoft.com/office/drawing/2014/main" id="{84CF8B49-ED58-EC6E-BFCD-7BA1DE497EBE}"/>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D0D5853E-F88C-3266-4C4A-1D167F10B53A}"/>
              </a:ext>
            </a:extLst>
          </p:cNvPr>
          <p:cNvSpPr txBox="1">
            <a:spLocks/>
          </p:cNvSpPr>
          <p:nvPr>
            <p:custDataLst>
              <p:tags r:id="rId2"/>
            </p:custDataLst>
          </p:nvPr>
        </p:nvSpPr>
        <p:spPr>
          <a:xfrm>
            <a:off x="250504" y="378867"/>
            <a:ext cx="11677155" cy="7625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4400" dirty="0">
                <a:solidFill>
                  <a:schemeClr val="accent3"/>
                </a:solidFill>
                <a:latin typeface="Amare Walter Neue Mager"/>
              </a:rPr>
              <a:t>Locating Your Collab Invite with Amare</a:t>
            </a:r>
            <a:endParaRPr lang="en-US" sz="4400" dirty="0">
              <a:solidFill>
                <a:schemeClr val="accent3"/>
              </a:solidFill>
            </a:endParaRPr>
          </a:p>
        </p:txBody>
      </p:sp>
      <p:cxnSp>
        <p:nvCxnSpPr>
          <p:cNvPr id="13" name="Straight Connector 12">
            <a:extLst>
              <a:ext uri="{FF2B5EF4-FFF2-40B4-BE49-F238E27FC236}">
                <a16:creationId xmlns:a16="http://schemas.microsoft.com/office/drawing/2014/main" id="{F1AB793F-26F1-8C67-5D82-B5C5E3AF5F91}"/>
              </a:ext>
            </a:extLst>
          </p:cNvPr>
          <p:cNvCxnSpPr>
            <a:cxnSpLocks/>
          </p:cNvCxnSpPr>
          <p:nvPr/>
        </p:nvCxnSpPr>
        <p:spPr>
          <a:xfrm>
            <a:off x="754592" y="1512799"/>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3" name="Picture 2" descr="image">
            <a:extLst>
              <a:ext uri="{FF2B5EF4-FFF2-40B4-BE49-F238E27FC236}">
                <a16:creationId xmlns:a16="http://schemas.microsoft.com/office/drawing/2014/main" id="{A820371D-C9A2-0A0F-BE27-C032F9F252A6}"/>
              </a:ext>
            </a:extLst>
          </p:cNvPr>
          <p:cNvPicPr>
            <a:picLocks noChangeAspect="1"/>
          </p:cNvPicPr>
          <p:nvPr/>
        </p:nvPicPr>
        <p:blipFill>
          <a:blip r:embed="rId5"/>
          <a:srcRect t="6143" r="649" b="261"/>
          <a:stretch>
            <a:fillRect/>
          </a:stretch>
        </p:blipFill>
        <p:spPr>
          <a:xfrm>
            <a:off x="1012300" y="1525764"/>
            <a:ext cx="2257691" cy="4502775"/>
          </a:xfrm>
          <a:prstGeom prst="rect">
            <a:avLst/>
          </a:prstGeom>
        </p:spPr>
      </p:pic>
      <p:pic>
        <p:nvPicPr>
          <p:cNvPr id="4" name="Picture 3" descr="image">
            <a:extLst>
              <a:ext uri="{FF2B5EF4-FFF2-40B4-BE49-F238E27FC236}">
                <a16:creationId xmlns:a16="http://schemas.microsoft.com/office/drawing/2014/main" id="{1A30D7CB-0352-4D5A-275A-AABAA73540AB}"/>
              </a:ext>
            </a:extLst>
          </p:cNvPr>
          <p:cNvPicPr>
            <a:picLocks noChangeAspect="1"/>
          </p:cNvPicPr>
          <p:nvPr/>
        </p:nvPicPr>
        <p:blipFill>
          <a:blip r:embed="rId6"/>
          <a:srcRect t="6462" r="649" b="261"/>
          <a:stretch>
            <a:fillRect/>
          </a:stretch>
        </p:blipFill>
        <p:spPr>
          <a:xfrm>
            <a:off x="3643357" y="1540628"/>
            <a:ext cx="2257692" cy="4487912"/>
          </a:xfrm>
          <a:prstGeom prst="rect">
            <a:avLst/>
          </a:prstGeom>
        </p:spPr>
      </p:pic>
      <p:cxnSp>
        <p:nvCxnSpPr>
          <p:cNvPr id="6" name="Straight Connector 5">
            <a:extLst>
              <a:ext uri="{FF2B5EF4-FFF2-40B4-BE49-F238E27FC236}">
                <a16:creationId xmlns:a16="http://schemas.microsoft.com/office/drawing/2014/main" id="{CC0F8912-877B-FEF0-D597-109BE61B89FE}"/>
              </a:ext>
            </a:extLst>
          </p:cNvPr>
          <p:cNvCxnSpPr>
            <a:cxnSpLocks/>
          </p:cNvCxnSpPr>
          <p:nvPr/>
        </p:nvCxnSpPr>
        <p:spPr>
          <a:xfrm>
            <a:off x="6410721" y="1512798"/>
            <a:ext cx="0" cy="4657916"/>
          </a:xfrm>
          <a:prstGeom prst="line">
            <a:avLst/>
          </a:prstGeom>
          <a:ln>
            <a:gradFill>
              <a:gsLst>
                <a:gs pos="0">
                  <a:schemeClr val="bg1"/>
                </a:gs>
                <a:gs pos="21000">
                  <a:schemeClr val="accent2"/>
                </a:gs>
                <a:gs pos="79000">
                  <a:schemeClr val="accent2"/>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0D7AFF5-EE39-9DD3-20D3-61EF9C16A2FE}"/>
              </a:ext>
            </a:extLst>
          </p:cNvPr>
          <p:cNvSpPr txBox="1"/>
          <p:nvPr/>
        </p:nvSpPr>
        <p:spPr>
          <a:xfrm>
            <a:off x="609600" y="1068511"/>
            <a:ext cx="6098058" cy="472117"/>
          </a:xfrm>
          <a:prstGeom prst="rect">
            <a:avLst/>
          </a:prstGeom>
          <a:noFill/>
        </p:spPr>
        <p:txBody>
          <a:bodyPr wrap="square">
            <a:spAutoFit/>
          </a:bodyPr>
          <a:lstStyle/>
          <a:p>
            <a:pPr marL="119060" indent="0">
              <a:lnSpc>
                <a:spcPct val="150000"/>
              </a:lnSpc>
              <a:spcBef>
                <a:spcPts val="1800"/>
              </a:spcBef>
              <a:buClr>
                <a:schemeClr val="tx2"/>
              </a:buClr>
              <a:buNone/>
            </a:pPr>
            <a:r>
              <a:rPr lang="en-US" sz="1800" b="1" dirty="0">
                <a:solidFill>
                  <a:schemeClr val="accent2"/>
                </a:solidFill>
                <a:latin typeface="Amare Walter Neue Halbfett" panose="020B0503040202060203" pitchFamily="34" charset="77"/>
              </a:rPr>
              <a:t>In Your TikTok Inbox</a:t>
            </a:r>
          </a:p>
        </p:txBody>
      </p:sp>
      <p:sp>
        <p:nvSpPr>
          <p:cNvPr id="17" name="TextBox 16">
            <a:extLst>
              <a:ext uri="{FF2B5EF4-FFF2-40B4-BE49-F238E27FC236}">
                <a16:creationId xmlns:a16="http://schemas.microsoft.com/office/drawing/2014/main" id="{567A7652-C7DE-8416-0DFF-6ECF24BC211B}"/>
              </a:ext>
            </a:extLst>
          </p:cNvPr>
          <p:cNvSpPr txBox="1"/>
          <p:nvPr/>
        </p:nvSpPr>
        <p:spPr>
          <a:xfrm>
            <a:off x="6555714" y="1108053"/>
            <a:ext cx="6098058" cy="472117"/>
          </a:xfrm>
          <a:prstGeom prst="rect">
            <a:avLst/>
          </a:prstGeom>
          <a:noFill/>
        </p:spPr>
        <p:txBody>
          <a:bodyPr wrap="square">
            <a:spAutoFit/>
          </a:bodyPr>
          <a:lstStyle/>
          <a:p>
            <a:pPr marL="119060" indent="0">
              <a:lnSpc>
                <a:spcPct val="150000"/>
              </a:lnSpc>
              <a:spcBef>
                <a:spcPts val="1800"/>
              </a:spcBef>
              <a:buClr>
                <a:schemeClr val="tx2"/>
              </a:buClr>
              <a:buNone/>
            </a:pPr>
            <a:r>
              <a:rPr lang="en-US" sz="1800" b="1" dirty="0">
                <a:solidFill>
                  <a:schemeClr val="accent2"/>
                </a:solidFill>
                <a:latin typeface="Amare Walter Neue Halbfett" panose="020B0503040202060203" pitchFamily="34" charset="77"/>
              </a:rPr>
              <a:t>In TikTok Studio</a:t>
            </a:r>
          </a:p>
        </p:txBody>
      </p:sp>
      <p:pic>
        <p:nvPicPr>
          <p:cNvPr id="9" name="Picture 8">
            <a:extLst>
              <a:ext uri="{FF2B5EF4-FFF2-40B4-BE49-F238E27FC236}">
                <a16:creationId xmlns:a16="http://schemas.microsoft.com/office/drawing/2014/main" id="{D17795E9-D692-95D7-4FC7-3BDEE610A27B}"/>
              </a:ext>
            </a:extLst>
          </p:cNvPr>
          <p:cNvPicPr>
            <a:picLocks noChangeAspect="1"/>
          </p:cNvPicPr>
          <p:nvPr/>
        </p:nvPicPr>
        <p:blipFill>
          <a:blip r:embed="rId7"/>
          <a:srcRect t="5391"/>
          <a:stretch>
            <a:fillRect/>
          </a:stretch>
        </p:blipFill>
        <p:spPr>
          <a:xfrm>
            <a:off x="9314292" y="1540629"/>
            <a:ext cx="2242885" cy="4613437"/>
          </a:xfrm>
          <a:prstGeom prst="rect">
            <a:avLst/>
          </a:prstGeom>
        </p:spPr>
      </p:pic>
      <p:pic>
        <p:nvPicPr>
          <p:cNvPr id="15" name="Picture 14">
            <a:extLst>
              <a:ext uri="{FF2B5EF4-FFF2-40B4-BE49-F238E27FC236}">
                <a16:creationId xmlns:a16="http://schemas.microsoft.com/office/drawing/2014/main" id="{BD33D51B-7B1E-6520-6C41-2CBF44486833}"/>
              </a:ext>
            </a:extLst>
          </p:cNvPr>
          <p:cNvPicPr>
            <a:picLocks noChangeAspect="1"/>
          </p:cNvPicPr>
          <p:nvPr/>
        </p:nvPicPr>
        <p:blipFill>
          <a:blip r:embed="rId8"/>
          <a:srcRect t="5391"/>
          <a:stretch>
            <a:fillRect/>
          </a:stretch>
        </p:blipFill>
        <p:spPr>
          <a:xfrm>
            <a:off x="6715684" y="1540628"/>
            <a:ext cx="2242885" cy="4613438"/>
          </a:xfrm>
          <a:prstGeom prst="rect">
            <a:avLst/>
          </a:prstGeom>
        </p:spPr>
      </p:pic>
      <p:sp>
        <p:nvSpPr>
          <p:cNvPr id="18" name="Oval 17">
            <a:extLst>
              <a:ext uri="{FF2B5EF4-FFF2-40B4-BE49-F238E27FC236}">
                <a16:creationId xmlns:a16="http://schemas.microsoft.com/office/drawing/2014/main" id="{CCE28A50-7FFD-DBDB-65F5-734097AA1A2E}"/>
              </a:ext>
            </a:extLst>
          </p:cNvPr>
          <p:cNvSpPr/>
          <p:nvPr/>
        </p:nvSpPr>
        <p:spPr>
          <a:xfrm>
            <a:off x="7638318" y="4453215"/>
            <a:ext cx="644164" cy="65277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51CEA5-BA3F-A5CB-E70A-639289E65F13}"/>
              </a:ext>
            </a:extLst>
          </p:cNvPr>
          <p:cNvSpPr/>
          <p:nvPr/>
        </p:nvSpPr>
        <p:spPr>
          <a:xfrm>
            <a:off x="10688372" y="4173308"/>
            <a:ext cx="730018" cy="4105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288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C071-0440-1644-3B80-5E574FA029F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3D0C477-CA78-ADAB-EBA9-35E0A03C2DC2}"/>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7BD0E-A2E8-B088-859C-33D45850580B}"/>
              </a:ext>
            </a:extLst>
          </p:cNvPr>
          <p:cNvSpPr>
            <a:spLocks noGrp="1"/>
          </p:cNvSpPr>
          <p:nvPr>
            <p:ph type="title"/>
            <p:custDataLst>
              <p:tags r:id="rId1"/>
            </p:custDataLst>
          </p:nvPr>
        </p:nvSpPr>
        <p:spPr>
          <a:xfrm>
            <a:off x="245723" y="470381"/>
            <a:ext cx="5693120" cy="1885364"/>
          </a:xfrm>
        </p:spPr>
        <p:txBody>
          <a:bodyPr>
            <a:noAutofit/>
          </a:bodyPr>
          <a:lstStyle/>
          <a:p>
            <a:r>
              <a:rPr lang="en-US" sz="4000" dirty="0"/>
              <a:t>Add Amare Products to Your TikTok Showcase</a:t>
            </a:r>
          </a:p>
        </p:txBody>
      </p:sp>
      <p:sp>
        <p:nvSpPr>
          <p:cNvPr id="4" name="Content Placeholder 3">
            <a:extLst>
              <a:ext uri="{FF2B5EF4-FFF2-40B4-BE49-F238E27FC236}">
                <a16:creationId xmlns:a16="http://schemas.microsoft.com/office/drawing/2014/main" id="{9AD35AFF-3121-41F7-5B39-547AA9AC266A}"/>
              </a:ext>
            </a:extLst>
          </p:cNvPr>
          <p:cNvSpPr>
            <a:spLocks noGrp="1"/>
          </p:cNvSpPr>
          <p:nvPr>
            <p:ph idx="1"/>
            <p:custDataLst>
              <p:tags r:id="rId2"/>
            </p:custDataLst>
          </p:nvPr>
        </p:nvSpPr>
        <p:spPr>
          <a:xfrm>
            <a:off x="6320117" y="550116"/>
            <a:ext cx="5626159" cy="5626847"/>
          </a:xfrm>
        </p:spPr>
        <p:txBody>
          <a:bodyPr vert="horz" lIns="91440" tIns="45720" rIns="91440" bIns="45720" rtlCol="0" anchor="t">
            <a:noAutofit/>
          </a:bodyPr>
          <a:lstStyle/>
          <a:p>
            <a:pPr marL="404813" indent="-285750">
              <a:lnSpc>
                <a:spcPct val="150000"/>
              </a:lnSpc>
              <a:spcBef>
                <a:spcPts val="1800"/>
              </a:spcBef>
              <a:buClr>
                <a:schemeClr val="accent3"/>
              </a:buClr>
              <a:buSzPct val="80000"/>
              <a:buBlip>
                <a:blip r:embed="rId6"/>
              </a:buBlip>
            </a:pPr>
            <a:r>
              <a:rPr lang="en-US" sz="1500" dirty="0"/>
              <a:t>In the TikTok app, tap </a:t>
            </a:r>
            <a:r>
              <a:rPr lang="en-US" sz="1500" b="1" dirty="0"/>
              <a:t>Profile</a:t>
            </a:r>
            <a:r>
              <a:rPr lang="en-US" sz="1500" dirty="0"/>
              <a:t> at the bottom.</a:t>
            </a:r>
          </a:p>
          <a:p>
            <a:pPr marL="404813" indent="-285750">
              <a:lnSpc>
                <a:spcPct val="150000"/>
              </a:lnSpc>
              <a:spcBef>
                <a:spcPts val="1800"/>
              </a:spcBef>
              <a:buClr>
                <a:schemeClr val="accent3"/>
              </a:buClr>
              <a:buSzPct val="80000"/>
              <a:buBlip>
                <a:blip r:embed="rId6"/>
              </a:buBlip>
            </a:pPr>
            <a:r>
              <a:rPr lang="en-US" sz="1500" dirty="0"/>
              <a:t>Tap the </a:t>
            </a:r>
            <a:r>
              <a:rPr lang="en-US" sz="1500" b="1" dirty="0"/>
              <a:t>Menu ☰</a:t>
            </a:r>
            <a:r>
              <a:rPr lang="en-US" sz="1500" dirty="0"/>
              <a:t> button at the top, then select </a:t>
            </a:r>
            <a:r>
              <a:rPr lang="en-US" sz="1500" b="1" dirty="0"/>
              <a:t>TikTok Studio</a:t>
            </a:r>
            <a:r>
              <a:rPr lang="en-US" sz="1500" dirty="0"/>
              <a:t>.</a:t>
            </a:r>
            <a:endParaRPr lang="en-US" sz="1500" b="1" dirty="0"/>
          </a:p>
          <a:p>
            <a:pPr marL="404495" indent="-285750">
              <a:lnSpc>
                <a:spcPct val="150000"/>
              </a:lnSpc>
              <a:spcBef>
                <a:spcPts val="1800"/>
              </a:spcBef>
              <a:buClr>
                <a:schemeClr val="accent3"/>
              </a:buClr>
              <a:buSzPct val="80000"/>
              <a:buBlip>
                <a:blip r:embed="rId6"/>
              </a:buBlip>
            </a:pPr>
            <a:r>
              <a:rPr lang="en-US" sz="1500" dirty="0"/>
              <a:t>Tap </a:t>
            </a:r>
            <a:r>
              <a:rPr lang="en-US" sz="1500" b="1" dirty="0"/>
              <a:t>TikTok Shop for Creator</a:t>
            </a:r>
            <a:r>
              <a:rPr lang="en-US" sz="1500" dirty="0"/>
              <a:t> and navigate to the </a:t>
            </a:r>
            <a:r>
              <a:rPr lang="en-US" sz="1500" b="1" dirty="0"/>
              <a:t>TikTok Shop Toolkit </a:t>
            </a:r>
            <a:r>
              <a:rPr lang="en-US" sz="1500" dirty="0"/>
              <a:t>page.</a:t>
            </a:r>
          </a:p>
          <a:p>
            <a:pPr marL="404495" indent="-285750">
              <a:lnSpc>
                <a:spcPct val="150000"/>
              </a:lnSpc>
              <a:spcBef>
                <a:spcPts val="1800"/>
              </a:spcBef>
              <a:buClr>
                <a:schemeClr val="accent3"/>
              </a:buClr>
              <a:buSzPct val="80000"/>
              <a:buBlip>
                <a:blip r:embed="rId6"/>
              </a:buBlip>
            </a:pPr>
            <a:r>
              <a:rPr lang="en-US" sz="1500" dirty="0"/>
              <a:t>Tap </a:t>
            </a:r>
            <a:r>
              <a:rPr lang="en-US" sz="1500" b="1" dirty="0"/>
              <a:t>Manage Showcase</a:t>
            </a:r>
            <a:r>
              <a:rPr lang="en-US" sz="1500" dirty="0"/>
              <a:t> then </a:t>
            </a:r>
            <a:r>
              <a:rPr lang="en-US" sz="1500" b="1" dirty="0"/>
              <a:t>Add Products.</a:t>
            </a:r>
            <a:endParaRPr lang="en-US" sz="1500" dirty="0"/>
          </a:p>
          <a:p>
            <a:pPr marL="404495" indent="-285750">
              <a:lnSpc>
                <a:spcPct val="150000"/>
              </a:lnSpc>
              <a:spcBef>
                <a:spcPts val="1800"/>
              </a:spcBef>
              <a:buClr>
                <a:schemeClr val="accent3"/>
              </a:buClr>
              <a:buSzPct val="80000"/>
              <a:buBlip>
                <a:blip r:embed="rId6"/>
              </a:buBlip>
            </a:pPr>
            <a:r>
              <a:rPr lang="en-US" sz="1500" dirty="0"/>
              <a:t>Search for and add Amare products to your showcase.</a:t>
            </a:r>
          </a:p>
        </p:txBody>
      </p:sp>
      <p:sp>
        <p:nvSpPr>
          <p:cNvPr id="3" name="Slide Number Placeholder 2">
            <a:extLst>
              <a:ext uri="{FF2B5EF4-FFF2-40B4-BE49-F238E27FC236}">
                <a16:creationId xmlns:a16="http://schemas.microsoft.com/office/drawing/2014/main" id="{420E01B4-AB7E-3756-211F-A3D7FD6B9E15}"/>
              </a:ext>
            </a:extLst>
          </p:cNvPr>
          <p:cNvSpPr>
            <a:spLocks noGrp="1"/>
          </p:cNvSpPr>
          <p:nvPr>
            <p:ph type="sldNum" sz="quarter" idx="12"/>
          </p:nvPr>
        </p:nvSpPr>
        <p:spPr/>
        <p:txBody>
          <a:bodyPr/>
          <a:lstStyle/>
          <a:p>
            <a:fld id="{D9AD4B2D-25FF-0B46-98A4-87FBB723E472}" type="slidenum">
              <a:rPr lang="en-US" smtClean="0"/>
              <a:t>21</a:t>
            </a:fld>
            <a:endParaRPr lang="en-US"/>
          </a:p>
        </p:txBody>
      </p:sp>
      <p:sp>
        <p:nvSpPr>
          <p:cNvPr id="6" name="Rectangle 5">
            <a:extLst>
              <a:ext uri="{FF2B5EF4-FFF2-40B4-BE49-F238E27FC236}">
                <a16:creationId xmlns:a16="http://schemas.microsoft.com/office/drawing/2014/main" id="{86E38520-8D6F-D5F3-3E6B-8478E36EECC4}"/>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B46CB994-9FD8-C241-D0C1-FD427619D476}"/>
              </a:ext>
            </a:extLst>
          </p:cNvPr>
          <p:cNvPicPr>
            <a:picLocks noChangeAspect="1"/>
          </p:cNvPicPr>
          <p:nvPr/>
        </p:nvPicPr>
        <p:blipFill>
          <a:blip r:embed="rId7"/>
          <a:srcRect l="-242" t="7680" r="242" b="-1710"/>
          <a:stretch>
            <a:fillRect/>
          </a:stretch>
        </p:blipFill>
        <p:spPr>
          <a:xfrm>
            <a:off x="81225" y="2115402"/>
            <a:ext cx="5993168" cy="3753133"/>
          </a:xfrm>
          <a:prstGeom prst="rect">
            <a:avLst/>
          </a:prstGeom>
        </p:spPr>
      </p:pic>
    </p:spTree>
    <p:extLst>
      <p:ext uri="{BB962C8B-B14F-4D97-AF65-F5344CB8AC3E}">
        <p14:creationId xmlns:p14="http://schemas.microsoft.com/office/powerpoint/2010/main" val="235886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2C7C-725F-42B6-05EF-9CA1FEEFE0C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668D017-75A7-F801-792B-51956C59BC48}"/>
              </a:ext>
            </a:extLst>
          </p:cNvPr>
          <p:cNvSpPr/>
          <p:nvPr/>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50E63-41DA-BEA7-1267-357AA2E92E24}"/>
              </a:ext>
            </a:extLst>
          </p:cNvPr>
          <p:cNvSpPr>
            <a:spLocks noGrp="1"/>
          </p:cNvSpPr>
          <p:nvPr>
            <p:ph type="title"/>
            <p:custDataLst>
              <p:tags r:id="rId1"/>
            </p:custDataLst>
          </p:nvPr>
        </p:nvSpPr>
        <p:spPr>
          <a:xfrm>
            <a:off x="245723" y="470381"/>
            <a:ext cx="5388595" cy="1885364"/>
          </a:xfrm>
        </p:spPr>
        <p:txBody>
          <a:bodyPr>
            <a:noAutofit/>
          </a:bodyPr>
          <a:lstStyle/>
          <a:p>
            <a:r>
              <a:rPr lang="en-US" dirty="0"/>
              <a:t>Start Sharing!</a:t>
            </a:r>
          </a:p>
        </p:txBody>
      </p:sp>
      <p:sp>
        <p:nvSpPr>
          <p:cNvPr id="4" name="Content Placeholder 3">
            <a:extLst>
              <a:ext uri="{FF2B5EF4-FFF2-40B4-BE49-F238E27FC236}">
                <a16:creationId xmlns:a16="http://schemas.microsoft.com/office/drawing/2014/main" id="{142639E7-2FB0-57D4-3491-D6ED44832137}"/>
              </a:ext>
            </a:extLst>
          </p:cNvPr>
          <p:cNvSpPr>
            <a:spLocks noGrp="1"/>
          </p:cNvSpPr>
          <p:nvPr>
            <p:ph idx="1"/>
            <p:custDataLst>
              <p:tags r:id="rId2"/>
            </p:custDataLst>
          </p:nvPr>
        </p:nvSpPr>
        <p:spPr>
          <a:xfrm>
            <a:off x="6320117" y="550116"/>
            <a:ext cx="5626159" cy="5626847"/>
          </a:xfrm>
        </p:spPr>
        <p:txBody>
          <a:bodyPr vert="horz" lIns="91440" tIns="45720" rIns="91440" bIns="45720" rtlCol="0" anchor="t">
            <a:noAutofit/>
          </a:bodyPr>
          <a:lstStyle/>
          <a:p>
            <a:pPr marL="119060" indent="0">
              <a:lnSpc>
                <a:spcPct val="150000"/>
              </a:lnSpc>
              <a:spcBef>
                <a:spcPts val="1800"/>
              </a:spcBef>
              <a:buClr>
                <a:schemeClr val="tx2"/>
              </a:buClr>
              <a:buNone/>
            </a:pPr>
            <a:r>
              <a:rPr lang="en-US" sz="2000" b="1" dirty="0">
                <a:solidFill>
                  <a:schemeClr val="bg1"/>
                </a:solidFill>
                <a:latin typeface="Amare Walter Neue Halbfett" panose="020B0503040202060203" pitchFamily="34" charset="77"/>
              </a:rPr>
              <a:t>What to do Next:</a:t>
            </a:r>
          </a:p>
          <a:p>
            <a:pPr marL="404813" indent="-285750">
              <a:lnSpc>
                <a:spcPct val="150000"/>
              </a:lnSpc>
              <a:spcBef>
                <a:spcPts val="1800"/>
              </a:spcBef>
              <a:buClr>
                <a:schemeClr val="accent3"/>
              </a:buClr>
              <a:buSzPct val="80000"/>
              <a:buBlip>
                <a:blip r:embed="rId6"/>
              </a:buBlip>
            </a:pPr>
            <a:r>
              <a:rPr lang="en-US" sz="1500" dirty="0"/>
              <a:t>Post your first video with your favorite Amare products!</a:t>
            </a:r>
          </a:p>
          <a:p>
            <a:pPr marL="404813" indent="-285750">
              <a:lnSpc>
                <a:spcPct val="150000"/>
              </a:lnSpc>
              <a:spcBef>
                <a:spcPts val="1800"/>
              </a:spcBef>
              <a:buClr>
                <a:schemeClr val="accent3"/>
              </a:buClr>
              <a:buSzPct val="80000"/>
              <a:buBlip>
                <a:blip r:embed="rId6"/>
              </a:buBlip>
            </a:pPr>
            <a:r>
              <a:rPr lang="en-US" sz="1500" dirty="0"/>
              <a:t>Try going live at least once, even just for 5 minutes!</a:t>
            </a:r>
            <a:endParaRPr lang="en-US" sz="1500" b="1" dirty="0"/>
          </a:p>
          <a:p>
            <a:pPr marL="404813" indent="-285750">
              <a:lnSpc>
                <a:spcPct val="150000"/>
              </a:lnSpc>
              <a:spcBef>
                <a:spcPts val="1800"/>
              </a:spcBef>
              <a:buClr>
                <a:schemeClr val="accent3"/>
              </a:buClr>
              <a:buSzPct val="80000"/>
              <a:buBlip>
                <a:blip r:embed="rId6"/>
              </a:buBlip>
            </a:pPr>
            <a:r>
              <a:rPr lang="en-US" sz="1500" dirty="0"/>
              <a:t>Keep an eye on your Creator Health Rating</a:t>
            </a:r>
          </a:p>
          <a:p>
            <a:pPr marL="404495" indent="-285750">
              <a:lnSpc>
                <a:spcPct val="150000"/>
              </a:lnSpc>
              <a:spcBef>
                <a:spcPts val="1800"/>
              </a:spcBef>
              <a:buClr>
                <a:schemeClr val="accent3"/>
              </a:buClr>
              <a:buSzPct val="80000"/>
              <a:buBlip>
                <a:blip r:embed="rId6"/>
              </a:buBlip>
            </a:pPr>
            <a:r>
              <a:rPr lang="en-US" sz="1600">
                <a:latin typeface="Amare Walter Neue Mager"/>
              </a:rPr>
              <a:t>Keep an eye out for more training videos </a:t>
            </a:r>
            <a:endParaRPr lang="en-US" sz="1500">
              <a:latin typeface="Amare Walter Neue Mager"/>
            </a:endParaRPr>
          </a:p>
        </p:txBody>
      </p:sp>
      <p:sp>
        <p:nvSpPr>
          <p:cNvPr id="3" name="Slide Number Placeholder 2">
            <a:extLst>
              <a:ext uri="{FF2B5EF4-FFF2-40B4-BE49-F238E27FC236}">
                <a16:creationId xmlns:a16="http://schemas.microsoft.com/office/drawing/2014/main" id="{06606CDA-53F0-D8F6-BE62-DBD36417D6FB}"/>
              </a:ext>
            </a:extLst>
          </p:cNvPr>
          <p:cNvSpPr>
            <a:spLocks noGrp="1"/>
          </p:cNvSpPr>
          <p:nvPr>
            <p:ph type="sldNum" sz="quarter" idx="12"/>
          </p:nvPr>
        </p:nvSpPr>
        <p:spPr/>
        <p:txBody>
          <a:bodyPr/>
          <a:lstStyle/>
          <a:p>
            <a:fld id="{D9AD4B2D-25FF-0B46-98A4-87FBB723E472}" type="slidenum">
              <a:rPr lang="en-US" smtClean="0"/>
              <a:t>22</a:t>
            </a:fld>
            <a:endParaRPr lang="en-US"/>
          </a:p>
        </p:txBody>
      </p:sp>
      <p:sp>
        <p:nvSpPr>
          <p:cNvPr id="6" name="Rectangle 5">
            <a:extLst>
              <a:ext uri="{FF2B5EF4-FFF2-40B4-BE49-F238E27FC236}">
                <a16:creationId xmlns:a16="http://schemas.microsoft.com/office/drawing/2014/main" id="{CF686882-BEA9-BF81-72B7-E12903B0A158}"/>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BE0AA608-83CE-0272-E7C5-36AEA5355F0B}"/>
              </a:ext>
            </a:extLst>
          </p:cNvPr>
          <p:cNvPicPr>
            <a:picLocks noChangeAspect="1"/>
          </p:cNvPicPr>
          <p:nvPr/>
        </p:nvPicPr>
        <p:blipFill>
          <a:blip r:embed="rId7"/>
          <a:stretch>
            <a:fillRect/>
          </a:stretch>
        </p:blipFill>
        <p:spPr>
          <a:xfrm>
            <a:off x="3476752" y="1219015"/>
            <a:ext cx="2280428" cy="4957948"/>
          </a:xfrm>
          <a:prstGeom prst="rect">
            <a:avLst/>
          </a:prstGeom>
        </p:spPr>
      </p:pic>
      <p:pic>
        <p:nvPicPr>
          <p:cNvPr id="16" name="Picture 15">
            <a:extLst>
              <a:ext uri="{FF2B5EF4-FFF2-40B4-BE49-F238E27FC236}">
                <a16:creationId xmlns:a16="http://schemas.microsoft.com/office/drawing/2014/main" id="{57C0D771-5A04-B0E8-6365-9E0086801884}"/>
              </a:ext>
            </a:extLst>
          </p:cNvPr>
          <p:cNvPicPr>
            <a:picLocks noChangeAspect="1"/>
          </p:cNvPicPr>
          <p:nvPr/>
        </p:nvPicPr>
        <p:blipFill>
          <a:blip r:embed="rId8"/>
          <a:stretch>
            <a:fillRect/>
          </a:stretch>
        </p:blipFill>
        <p:spPr>
          <a:xfrm>
            <a:off x="659592" y="1219015"/>
            <a:ext cx="2280428" cy="4957948"/>
          </a:xfrm>
          <a:prstGeom prst="rect">
            <a:avLst/>
          </a:prstGeom>
        </p:spPr>
      </p:pic>
    </p:spTree>
    <p:extLst>
      <p:ext uri="{BB962C8B-B14F-4D97-AF65-F5344CB8AC3E}">
        <p14:creationId xmlns:p14="http://schemas.microsoft.com/office/powerpoint/2010/main" val="875112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774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1595-4CC6-8AB0-8CCD-9F333567228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4C7880-0B7C-ACC5-2A6E-54FED5C971E8}"/>
              </a:ext>
            </a:extLst>
          </p:cNvPr>
          <p:cNvSpPr>
            <a:spLocks noGrp="1"/>
          </p:cNvSpPr>
          <p:nvPr>
            <p:ph type="sldNum" sz="quarter" idx="12"/>
          </p:nvPr>
        </p:nvSpPr>
        <p:spPr/>
        <p:txBody>
          <a:bodyPr/>
          <a:lstStyle/>
          <a:p>
            <a:fld id="{D9AD4B2D-25FF-0B46-98A4-87FBB723E472}" type="slidenum">
              <a:rPr lang="en-US" smtClean="0"/>
              <a:t>3</a:t>
            </a:fld>
            <a:endParaRPr lang="en-US"/>
          </a:p>
        </p:txBody>
      </p:sp>
      <p:sp>
        <p:nvSpPr>
          <p:cNvPr id="2" name="Title 1">
            <a:extLst>
              <a:ext uri="{FF2B5EF4-FFF2-40B4-BE49-F238E27FC236}">
                <a16:creationId xmlns:a16="http://schemas.microsoft.com/office/drawing/2014/main" id="{E5A7CF28-9449-07D2-D15E-FB193FA3966D}"/>
              </a:ext>
            </a:extLst>
          </p:cNvPr>
          <p:cNvSpPr>
            <a:spLocks noGrp="1"/>
          </p:cNvSpPr>
          <p:nvPr>
            <p:ph type="ctrTitle" idx="4294967295"/>
            <p:custDataLst>
              <p:tags r:id="rId2"/>
            </p:custDataLst>
          </p:nvPr>
        </p:nvSpPr>
        <p:spPr>
          <a:xfrm>
            <a:off x="0" y="2896043"/>
            <a:ext cx="12192000" cy="1065913"/>
          </a:xfrm>
        </p:spPr>
        <p:txBody>
          <a:bodyPr anchor="ctr">
            <a:noAutofit/>
          </a:bodyPr>
          <a:lstStyle/>
          <a:p>
            <a:pPr algn="ctr">
              <a:lnSpc>
                <a:spcPct val="80000"/>
              </a:lnSpc>
            </a:pPr>
            <a:r>
              <a:rPr lang="en-US" sz="7200" dirty="0">
                <a:solidFill>
                  <a:schemeClr val="accent3">
                    <a:lumMod val="60000"/>
                    <a:lumOff val="40000"/>
                  </a:schemeClr>
                </a:solidFill>
                <a:latin typeface="Recife Text" pitchFamily="2" charset="77"/>
              </a:rPr>
              <a:t>Why TikTok Shop?</a:t>
            </a:r>
          </a:p>
        </p:txBody>
      </p:sp>
    </p:spTree>
    <p:custDataLst>
      <p:tags r:id="rId1"/>
    </p:custDataLst>
    <p:extLst>
      <p:ext uri="{BB962C8B-B14F-4D97-AF65-F5344CB8AC3E}">
        <p14:creationId xmlns:p14="http://schemas.microsoft.com/office/powerpoint/2010/main" val="31918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FB7FC9-BAA4-CEE1-FC0C-0A0DD5C8C4E6}"/>
              </a:ext>
            </a:extLst>
          </p:cNvPr>
          <p:cNvSpPr>
            <a:spLocks noGrp="1"/>
          </p:cNvSpPr>
          <p:nvPr>
            <p:ph type="sldNum" sz="quarter" idx="12"/>
          </p:nvPr>
        </p:nvSpPr>
        <p:spPr/>
        <p:txBody>
          <a:bodyPr/>
          <a:lstStyle/>
          <a:p>
            <a:fld id="{FEDAFF86-66A4-D342-B39A-0C3E2798F66C}" type="slidenum">
              <a:rPr lang="en-US" smtClean="0"/>
              <a:pPr/>
              <a:t>4</a:t>
            </a:fld>
            <a:endParaRPr lang="en-US"/>
          </a:p>
        </p:txBody>
      </p:sp>
      <p:sp>
        <p:nvSpPr>
          <p:cNvPr id="7" name="Rectangle 6">
            <a:extLst>
              <a:ext uri="{FF2B5EF4-FFF2-40B4-BE49-F238E27FC236}">
                <a16:creationId xmlns:a16="http://schemas.microsoft.com/office/drawing/2014/main" id="{45ECA905-1964-2A4E-7273-66131889474E}"/>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058F30F-9C5C-EADE-A831-F2D99A42ED34}"/>
              </a:ext>
            </a:extLst>
          </p:cNvPr>
          <p:cNvSpPr txBox="1">
            <a:spLocks/>
          </p:cNvSpPr>
          <p:nvPr>
            <p:custDataLst>
              <p:tags r:id="rId2"/>
            </p:custDataLst>
          </p:nvPr>
        </p:nvSpPr>
        <p:spPr>
          <a:xfrm>
            <a:off x="208430" y="1244600"/>
            <a:ext cx="4682547" cy="1397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4400" dirty="0">
                <a:solidFill>
                  <a:schemeClr val="accent3">
                    <a:lumMod val="60000"/>
                    <a:lumOff val="40000"/>
                  </a:schemeClr>
                </a:solidFill>
                <a:latin typeface="Recife Text" pitchFamily="2" charset="77"/>
              </a:rPr>
              <a:t>The Opportunity is Already There</a:t>
            </a:r>
          </a:p>
        </p:txBody>
      </p:sp>
      <p:pic>
        <p:nvPicPr>
          <p:cNvPr id="2" name="Picture 1">
            <a:extLst>
              <a:ext uri="{FF2B5EF4-FFF2-40B4-BE49-F238E27FC236}">
                <a16:creationId xmlns:a16="http://schemas.microsoft.com/office/drawing/2014/main" id="{5310D56C-09EF-79D6-9892-A26B50EF7FB0}"/>
              </a:ext>
            </a:extLst>
          </p:cNvPr>
          <p:cNvPicPr>
            <a:picLocks noChangeAspect="1"/>
          </p:cNvPicPr>
          <p:nvPr/>
        </p:nvPicPr>
        <p:blipFill>
          <a:blip r:embed="rId5">
            <a:lum bright="100000"/>
            <a:alphaModFix amt="7000"/>
          </a:blip>
          <a:srcRect t="14432"/>
          <a:stretch/>
        </p:blipFill>
        <p:spPr>
          <a:xfrm rot="10800000">
            <a:off x="1761899" y="3156154"/>
            <a:ext cx="3734205" cy="3701846"/>
          </a:xfrm>
          <a:prstGeom prst="rect">
            <a:avLst/>
          </a:prstGeom>
        </p:spPr>
      </p:pic>
      <p:graphicFrame>
        <p:nvGraphicFramePr>
          <p:cNvPr id="3" name="Table 2">
            <a:extLst>
              <a:ext uri="{FF2B5EF4-FFF2-40B4-BE49-F238E27FC236}">
                <a16:creationId xmlns:a16="http://schemas.microsoft.com/office/drawing/2014/main" id="{E4E997C5-C516-FB71-EB37-344CB849CB39}"/>
              </a:ext>
            </a:extLst>
          </p:cNvPr>
          <p:cNvGraphicFramePr>
            <a:graphicFrameLocks noGrp="1"/>
          </p:cNvGraphicFramePr>
          <p:nvPr>
            <p:extLst>
              <p:ext uri="{D42A27DB-BD31-4B8C-83A1-F6EECF244321}">
                <p14:modId xmlns:p14="http://schemas.microsoft.com/office/powerpoint/2010/main" val="564075364"/>
              </p:ext>
            </p:extLst>
          </p:nvPr>
        </p:nvGraphicFramePr>
        <p:xfrm>
          <a:off x="6431485" y="591997"/>
          <a:ext cx="5382072" cy="5170015"/>
        </p:xfrm>
        <a:graphic>
          <a:graphicData uri="http://schemas.openxmlformats.org/drawingml/2006/table">
            <a:tbl>
              <a:tblPr>
                <a:tableStyleId>{5C22544A-7EE6-4342-B048-85BDC9FD1C3A}</a:tableStyleId>
              </a:tblPr>
              <a:tblGrid>
                <a:gridCol w="5382072">
                  <a:extLst>
                    <a:ext uri="{9D8B030D-6E8A-4147-A177-3AD203B41FA5}">
                      <a16:colId xmlns:a16="http://schemas.microsoft.com/office/drawing/2014/main" val="941091631"/>
                    </a:ext>
                  </a:extLst>
                </a:gridCol>
              </a:tblGrid>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70M+ U.S. Shoppers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1933946"/>
                  </a:ext>
                </a:extLst>
              </a:tr>
              <a:tr h="131543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TikTok Shop is the fastest-growing social commerce platform in the U.S. health and wellness is the top-selling category.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41866"/>
                  </a:ext>
                </a:extLst>
              </a:tr>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Shopping has Moved to the Feed</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4160857"/>
                  </a:ext>
                </a:extLst>
              </a:tr>
              <a:tr h="136124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Your customers are already on TikTok, discovering products, watching reviews, and buying without ever leaving the app.</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613712"/>
                  </a:ext>
                </a:extLst>
              </a:tr>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Same Selling, Bigger Audience</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1445897"/>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TikTok doesn’t limit your reach to your followers. Your content can reach anyone interested in wellness, from your very first post.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756944"/>
                  </a:ext>
                </a:extLst>
              </a:tr>
            </a:tbl>
          </a:graphicData>
        </a:graphic>
      </p:graphicFrame>
      <p:grpSp>
        <p:nvGrpSpPr>
          <p:cNvPr id="10" name="Group 9">
            <a:extLst>
              <a:ext uri="{FF2B5EF4-FFF2-40B4-BE49-F238E27FC236}">
                <a16:creationId xmlns:a16="http://schemas.microsoft.com/office/drawing/2014/main" id="{D8C146E2-1843-5E97-A237-F97882715F42}"/>
              </a:ext>
            </a:extLst>
          </p:cNvPr>
          <p:cNvGrpSpPr/>
          <p:nvPr/>
        </p:nvGrpSpPr>
        <p:grpSpPr>
          <a:xfrm>
            <a:off x="5873025" y="656651"/>
            <a:ext cx="433676" cy="433676"/>
            <a:chOff x="5873025" y="656651"/>
            <a:chExt cx="433676" cy="433676"/>
          </a:xfrm>
        </p:grpSpPr>
        <p:sp>
          <p:nvSpPr>
            <p:cNvPr id="5" name="Oval 4">
              <a:extLst>
                <a:ext uri="{FF2B5EF4-FFF2-40B4-BE49-F238E27FC236}">
                  <a16:creationId xmlns:a16="http://schemas.microsoft.com/office/drawing/2014/main" id="{036108A0-489E-7F50-E806-94833E2399FD}"/>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8B0C93A4-BB4D-26BF-B139-735B40AD8BBB}"/>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1</a:t>
              </a:r>
            </a:p>
          </p:txBody>
        </p:sp>
      </p:grpSp>
      <p:grpSp>
        <p:nvGrpSpPr>
          <p:cNvPr id="11" name="Group 10">
            <a:extLst>
              <a:ext uri="{FF2B5EF4-FFF2-40B4-BE49-F238E27FC236}">
                <a16:creationId xmlns:a16="http://schemas.microsoft.com/office/drawing/2014/main" id="{85D2EA99-3FD6-BCC1-7CA9-722E11DA882C}"/>
              </a:ext>
            </a:extLst>
          </p:cNvPr>
          <p:cNvGrpSpPr/>
          <p:nvPr/>
        </p:nvGrpSpPr>
        <p:grpSpPr>
          <a:xfrm>
            <a:off x="5873025" y="2411808"/>
            <a:ext cx="433676" cy="433676"/>
            <a:chOff x="5873025" y="656651"/>
            <a:chExt cx="433676" cy="433676"/>
          </a:xfrm>
        </p:grpSpPr>
        <p:sp>
          <p:nvSpPr>
            <p:cNvPr id="12" name="Oval 11">
              <a:extLst>
                <a:ext uri="{FF2B5EF4-FFF2-40B4-BE49-F238E27FC236}">
                  <a16:creationId xmlns:a16="http://schemas.microsoft.com/office/drawing/2014/main" id="{89FFAEB1-0BFB-BF0E-9F64-32E9CB038595}"/>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FAA5CA8A-7C9C-CD2F-B2A1-B14C1F17538F}"/>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2</a:t>
              </a:r>
            </a:p>
          </p:txBody>
        </p:sp>
      </p:grpSp>
      <p:grpSp>
        <p:nvGrpSpPr>
          <p:cNvPr id="14" name="Group 13">
            <a:extLst>
              <a:ext uri="{FF2B5EF4-FFF2-40B4-BE49-F238E27FC236}">
                <a16:creationId xmlns:a16="http://schemas.microsoft.com/office/drawing/2014/main" id="{2E7A4980-0C91-3740-D6FA-903CE8D31F5F}"/>
              </a:ext>
            </a:extLst>
          </p:cNvPr>
          <p:cNvGrpSpPr/>
          <p:nvPr/>
        </p:nvGrpSpPr>
        <p:grpSpPr>
          <a:xfrm>
            <a:off x="5873025" y="4271292"/>
            <a:ext cx="433676" cy="433676"/>
            <a:chOff x="5873025" y="656651"/>
            <a:chExt cx="433676" cy="433676"/>
          </a:xfrm>
        </p:grpSpPr>
        <p:sp>
          <p:nvSpPr>
            <p:cNvPr id="15" name="Oval 14">
              <a:extLst>
                <a:ext uri="{FF2B5EF4-FFF2-40B4-BE49-F238E27FC236}">
                  <a16:creationId xmlns:a16="http://schemas.microsoft.com/office/drawing/2014/main" id="{8DBD7F31-FB5E-68AA-42EC-DE33DCBC5C0A}"/>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C42BC020-6432-12AE-0BAD-4600C53E88D5}"/>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3</a:t>
              </a:r>
            </a:p>
          </p:txBody>
        </p:sp>
      </p:grpSp>
    </p:spTree>
    <p:extLst>
      <p:ext uri="{BB962C8B-B14F-4D97-AF65-F5344CB8AC3E}">
        <p14:creationId xmlns:p14="http://schemas.microsoft.com/office/powerpoint/2010/main" val="263978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51C7D-6D43-E7D9-4E80-3A8666A727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447CD0-EA9C-B9D7-B42D-7D851DCED079}"/>
              </a:ext>
            </a:extLst>
          </p:cNvPr>
          <p:cNvSpPr>
            <a:spLocks noGrp="1"/>
          </p:cNvSpPr>
          <p:nvPr>
            <p:ph type="sldNum" sz="quarter" idx="12"/>
          </p:nvPr>
        </p:nvSpPr>
        <p:spPr/>
        <p:txBody>
          <a:bodyPr/>
          <a:lstStyle/>
          <a:p>
            <a:fld id="{D9AD4B2D-25FF-0B46-98A4-87FBB723E472}" type="slidenum">
              <a:rPr lang="en-US" smtClean="0"/>
              <a:t>5</a:t>
            </a:fld>
            <a:endParaRPr lang="en-US"/>
          </a:p>
        </p:txBody>
      </p:sp>
      <p:sp>
        <p:nvSpPr>
          <p:cNvPr id="2" name="Title 1">
            <a:extLst>
              <a:ext uri="{FF2B5EF4-FFF2-40B4-BE49-F238E27FC236}">
                <a16:creationId xmlns:a16="http://schemas.microsoft.com/office/drawing/2014/main" id="{3E57A34D-1199-6337-B960-24597F0FE8BF}"/>
              </a:ext>
            </a:extLst>
          </p:cNvPr>
          <p:cNvSpPr>
            <a:spLocks noGrp="1"/>
          </p:cNvSpPr>
          <p:nvPr>
            <p:ph type="ctrTitle" idx="4294967295"/>
            <p:custDataLst>
              <p:tags r:id="rId2"/>
            </p:custDataLst>
          </p:nvPr>
        </p:nvSpPr>
        <p:spPr>
          <a:xfrm>
            <a:off x="0" y="2896043"/>
            <a:ext cx="12192000" cy="1065913"/>
          </a:xfrm>
        </p:spPr>
        <p:txBody>
          <a:bodyPr anchor="ctr">
            <a:noAutofit/>
          </a:bodyPr>
          <a:lstStyle/>
          <a:p>
            <a:pPr algn="ctr">
              <a:lnSpc>
                <a:spcPct val="80000"/>
              </a:lnSpc>
            </a:pPr>
            <a:r>
              <a:rPr lang="en-US" sz="7200" dirty="0">
                <a:solidFill>
                  <a:schemeClr val="accent3">
                    <a:lumMod val="60000"/>
                    <a:lumOff val="40000"/>
                  </a:schemeClr>
                </a:solidFill>
                <a:latin typeface="Recife Text" pitchFamily="2" charset="77"/>
              </a:rPr>
              <a:t>Account Setup</a:t>
            </a:r>
          </a:p>
        </p:txBody>
      </p:sp>
    </p:spTree>
    <p:custDataLst>
      <p:tags r:id="rId1"/>
    </p:custDataLst>
    <p:extLst>
      <p:ext uri="{BB962C8B-B14F-4D97-AF65-F5344CB8AC3E}">
        <p14:creationId xmlns:p14="http://schemas.microsoft.com/office/powerpoint/2010/main" val="52762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76153E-20D6-387A-BF12-5ED2892E4906}"/>
              </a:ext>
            </a:extLst>
          </p:cNvPr>
          <p:cNvSpPr/>
          <p:nvPr/>
        </p:nvSpPr>
        <p:spPr>
          <a:xfrm>
            <a:off x="6096000" y="4633"/>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8A5BA-5BCB-69C4-8F04-A61FF8D4A893}"/>
              </a:ext>
            </a:extLst>
          </p:cNvPr>
          <p:cNvSpPr>
            <a:spLocks noGrp="1"/>
          </p:cNvSpPr>
          <p:nvPr>
            <p:ph type="title"/>
            <p:custDataLst>
              <p:tags r:id="rId1"/>
            </p:custDataLst>
          </p:nvPr>
        </p:nvSpPr>
        <p:spPr>
          <a:xfrm>
            <a:off x="245723" y="470381"/>
            <a:ext cx="5388595" cy="1885364"/>
          </a:xfrm>
        </p:spPr>
        <p:txBody>
          <a:bodyPr>
            <a:noAutofit/>
          </a:bodyPr>
          <a:lstStyle/>
          <a:p>
            <a:r>
              <a:rPr lang="en-US" dirty="0"/>
              <a:t>Switch to a Business Account</a:t>
            </a:r>
          </a:p>
        </p:txBody>
      </p:sp>
      <p:sp>
        <p:nvSpPr>
          <p:cNvPr id="4" name="Content Placeholder 3">
            <a:extLst>
              <a:ext uri="{FF2B5EF4-FFF2-40B4-BE49-F238E27FC236}">
                <a16:creationId xmlns:a16="http://schemas.microsoft.com/office/drawing/2014/main" id="{B2C6843D-87AE-C9C5-2ABD-A651ACF46903}"/>
              </a:ext>
            </a:extLst>
          </p:cNvPr>
          <p:cNvSpPr>
            <a:spLocks noGrp="1"/>
          </p:cNvSpPr>
          <p:nvPr>
            <p:ph idx="1"/>
            <p:custDataLst>
              <p:tags r:id="rId2"/>
            </p:custDataLst>
          </p:nvPr>
        </p:nvSpPr>
        <p:spPr>
          <a:xfrm>
            <a:off x="6320117" y="550116"/>
            <a:ext cx="5626159" cy="5626847"/>
          </a:xfrm>
        </p:spPr>
        <p:txBody>
          <a:bodyPr>
            <a:noAutofit/>
          </a:bodyPr>
          <a:lstStyle/>
          <a:p>
            <a:pPr marL="119060" indent="0">
              <a:lnSpc>
                <a:spcPct val="150000"/>
              </a:lnSpc>
              <a:spcBef>
                <a:spcPts val="1800"/>
              </a:spcBef>
              <a:buClr>
                <a:schemeClr val="tx2"/>
              </a:buClr>
              <a:buNone/>
            </a:pPr>
            <a:r>
              <a:rPr lang="en-US" sz="2000" b="1" dirty="0">
                <a:solidFill>
                  <a:schemeClr val="bg1"/>
                </a:solidFill>
                <a:latin typeface="Amare Walter Neue Halbfett" panose="020B0503040202060203" pitchFamily="34" charset="77"/>
              </a:rPr>
              <a:t>How to Change Your Account Type</a:t>
            </a:r>
          </a:p>
          <a:p>
            <a:pPr marL="404813" indent="-285750">
              <a:lnSpc>
                <a:spcPct val="150000"/>
              </a:lnSpc>
              <a:spcBef>
                <a:spcPts val="1800"/>
              </a:spcBef>
              <a:buClr>
                <a:schemeClr val="accent3"/>
              </a:buClr>
              <a:buSzPct val="80000"/>
              <a:buBlip>
                <a:blip r:embed="rId6"/>
              </a:buBlip>
            </a:pPr>
            <a:r>
              <a:rPr lang="en-US" sz="1500" dirty="0"/>
              <a:t>In the TikTok app, tap </a:t>
            </a:r>
            <a:r>
              <a:rPr lang="en-US" sz="1500" b="1" dirty="0"/>
              <a:t>Profile</a:t>
            </a:r>
            <a:r>
              <a:rPr lang="en-US" sz="1500" dirty="0"/>
              <a:t> at the bottom.</a:t>
            </a:r>
          </a:p>
          <a:p>
            <a:pPr marL="404813" indent="-285750">
              <a:lnSpc>
                <a:spcPct val="150000"/>
              </a:lnSpc>
              <a:spcBef>
                <a:spcPts val="1800"/>
              </a:spcBef>
              <a:buClr>
                <a:schemeClr val="accent3"/>
              </a:buClr>
              <a:buSzPct val="80000"/>
              <a:buBlip>
                <a:blip r:embed="rId6"/>
              </a:buBlip>
            </a:pPr>
            <a:r>
              <a:rPr lang="en-US" sz="1500" dirty="0"/>
              <a:t>Tap the </a:t>
            </a:r>
            <a:r>
              <a:rPr lang="en-US" sz="1500" b="1" dirty="0"/>
              <a:t>Menu ☰</a:t>
            </a:r>
            <a:r>
              <a:rPr lang="en-US" sz="1500" dirty="0"/>
              <a:t> button at the top, then select </a:t>
            </a:r>
            <a:r>
              <a:rPr lang="en-US" sz="1500" b="1" dirty="0"/>
              <a:t>Settings and privacy.</a:t>
            </a:r>
            <a:endParaRPr lang="en-US" sz="1500" b="1" dirty="0">
              <a:latin typeface="Amare Walter Neue Mager" panose="020B0403040202060203" pitchFamily="34" charset="77"/>
            </a:endParaRPr>
          </a:p>
          <a:p>
            <a:pPr marL="404813" indent="-285750">
              <a:lnSpc>
                <a:spcPct val="150000"/>
              </a:lnSpc>
              <a:spcBef>
                <a:spcPts val="1800"/>
              </a:spcBef>
              <a:buClr>
                <a:schemeClr val="accent3"/>
              </a:buClr>
              <a:buSzPct val="80000"/>
              <a:buBlip>
                <a:blip r:embed="rId6"/>
              </a:buBlip>
            </a:pPr>
            <a:r>
              <a:rPr lang="en-US" sz="1500" dirty="0"/>
              <a:t>Tap </a:t>
            </a:r>
            <a:r>
              <a:rPr lang="en-US" sz="1500" b="1" dirty="0"/>
              <a:t>Account</a:t>
            </a:r>
            <a:r>
              <a:rPr lang="en-US" sz="1500" dirty="0"/>
              <a:t>.</a:t>
            </a:r>
          </a:p>
          <a:p>
            <a:pPr marL="404813" indent="-285750">
              <a:lnSpc>
                <a:spcPct val="150000"/>
              </a:lnSpc>
              <a:spcBef>
                <a:spcPts val="1800"/>
              </a:spcBef>
              <a:buClr>
                <a:schemeClr val="accent3"/>
              </a:buClr>
              <a:buSzPct val="80000"/>
              <a:buBlip>
                <a:blip r:embed="rId6"/>
              </a:buBlip>
            </a:pPr>
            <a:r>
              <a:rPr lang="en-US" sz="1500" dirty="0"/>
              <a:t>Tap </a:t>
            </a:r>
            <a:r>
              <a:rPr lang="en-US" sz="1500" b="1" dirty="0"/>
              <a:t>Switch to Business Account</a:t>
            </a:r>
            <a:r>
              <a:rPr lang="en-US" sz="1500" dirty="0"/>
              <a:t>, then follow the steps to switch your account type.</a:t>
            </a:r>
          </a:p>
          <a:p>
            <a:pPr marL="404813" indent="-285750">
              <a:lnSpc>
                <a:spcPct val="150000"/>
              </a:lnSpc>
              <a:spcBef>
                <a:spcPts val="1800"/>
              </a:spcBef>
              <a:buClr>
                <a:schemeClr val="accent3"/>
              </a:buClr>
              <a:buSzPct val="80000"/>
              <a:buBlip>
                <a:blip r:embed="rId6"/>
              </a:buBlip>
            </a:pPr>
            <a:r>
              <a:rPr lang="en-US" sz="1500" dirty="0"/>
              <a:t>Select your category as </a:t>
            </a:r>
            <a:r>
              <a:rPr lang="en-US" sz="1500" b="1" dirty="0"/>
              <a:t>Health and Wellness </a:t>
            </a:r>
            <a:r>
              <a:rPr lang="en-US" sz="1500" dirty="0"/>
              <a:t>or </a:t>
            </a:r>
            <a:r>
              <a:rPr lang="en-US" sz="1500" b="1" dirty="0"/>
              <a:t>Creator.</a:t>
            </a:r>
            <a:endParaRPr lang="en-US" sz="1500" dirty="0"/>
          </a:p>
          <a:p>
            <a:pPr marL="404813" indent="-285750">
              <a:lnSpc>
                <a:spcPct val="150000"/>
              </a:lnSpc>
              <a:spcBef>
                <a:spcPts val="1800"/>
              </a:spcBef>
              <a:buClr>
                <a:schemeClr val="accent3"/>
              </a:buClr>
              <a:buSzPct val="80000"/>
              <a:buBlip>
                <a:blip r:embed="rId6"/>
              </a:buBlip>
            </a:pPr>
            <a:r>
              <a:rPr lang="en-US" sz="1500" dirty="0"/>
              <a:t>Tap </a:t>
            </a:r>
            <a:r>
              <a:rPr lang="en-US" sz="1500" b="1" dirty="0"/>
              <a:t>Next</a:t>
            </a:r>
            <a:r>
              <a:rPr lang="en-US" sz="1500" dirty="0"/>
              <a:t> and complete the setup</a:t>
            </a:r>
            <a:endParaRPr lang="en-US" sz="1500" dirty="0">
              <a:latin typeface="Amare Walter Neue Mager" panose="020B0403040202060203" pitchFamily="34" charset="77"/>
            </a:endParaRPr>
          </a:p>
        </p:txBody>
      </p:sp>
      <p:sp>
        <p:nvSpPr>
          <p:cNvPr id="3" name="Slide Number Placeholder 2">
            <a:extLst>
              <a:ext uri="{FF2B5EF4-FFF2-40B4-BE49-F238E27FC236}">
                <a16:creationId xmlns:a16="http://schemas.microsoft.com/office/drawing/2014/main" id="{A5ACF2D0-E482-FCC8-A254-7126289958FE}"/>
              </a:ext>
            </a:extLst>
          </p:cNvPr>
          <p:cNvSpPr>
            <a:spLocks noGrp="1"/>
          </p:cNvSpPr>
          <p:nvPr>
            <p:ph type="sldNum" sz="quarter" idx="12"/>
          </p:nvPr>
        </p:nvSpPr>
        <p:spPr/>
        <p:txBody>
          <a:bodyPr/>
          <a:lstStyle/>
          <a:p>
            <a:fld id="{D9AD4B2D-25FF-0B46-98A4-87FBB723E472}" type="slidenum">
              <a:rPr lang="en-US" smtClean="0"/>
              <a:t>6</a:t>
            </a:fld>
            <a:endParaRPr lang="en-US"/>
          </a:p>
        </p:txBody>
      </p:sp>
      <p:sp>
        <p:nvSpPr>
          <p:cNvPr id="6" name="Rectangle 5">
            <a:extLst>
              <a:ext uri="{FF2B5EF4-FFF2-40B4-BE49-F238E27FC236}">
                <a16:creationId xmlns:a16="http://schemas.microsoft.com/office/drawing/2014/main" id="{06A15706-CD0C-4EF5-26D7-1DA88611B50E}"/>
              </a:ext>
            </a:extLst>
          </p:cNvPr>
          <p:cNvSpPr/>
          <p:nvPr>
            <p:custDataLst>
              <p:tags r:id="rId3"/>
            </p:custDataLst>
          </p:nvPr>
        </p:nvSpPr>
        <p:spPr>
          <a:xfrm>
            <a:off x="1275229" y="6659917"/>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1AFC564E-0141-B069-BDA7-9BA7D5B4C4A4}"/>
              </a:ext>
            </a:extLst>
          </p:cNvPr>
          <p:cNvPicPr>
            <a:picLocks noChangeAspect="1"/>
          </p:cNvPicPr>
          <p:nvPr/>
        </p:nvPicPr>
        <p:blipFill>
          <a:blip r:embed="rId7"/>
          <a:srcRect t="4961"/>
          <a:stretch>
            <a:fillRect/>
          </a:stretch>
        </p:blipFill>
        <p:spPr>
          <a:xfrm>
            <a:off x="3392205" y="1731185"/>
            <a:ext cx="2238417" cy="4625165"/>
          </a:xfrm>
          <a:prstGeom prst="rect">
            <a:avLst/>
          </a:prstGeom>
        </p:spPr>
      </p:pic>
      <p:pic>
        <p:nvPicPr>
          <p:cNvPr id="9" name="Picture 8">
            <a:extLst>
              <a:ext uri="{FF2B5EF4-FFF2-40B4-BE49-F238E27FC236}">
                <a16:creationId xmlns:a16="http://schemas.microsoft.com/office/drawing/2014/main" id="{F1DABA35-9690-6EC9-8CC7-F5CDE90BC339}"/>
              </a:ext>
            </a:extLst>
          </p:cNvPr>
          <p:cNvPicPr>
            <a:picLocks noChangeAspect="1"/>
          </p:cNvPicPr>
          <p:nvPr/>
        </p:nvPicPr>
        <p:blipFill>
          <a:blip r:embed="rId8"/>
          <a:srcRect t="5916"/>
          <a:stretch>
            <a:fillRect/>
          </a:stretch>
        </p:blipFill>
        <p:spPr>
          <a:xfrm>
            <a:off x="862594" y="1777638"/>
            <a:ext cx="2238417" cy="4578712"/>
          </a:xfrm>
          <a:prstGeom prst="rect">
            <a:avLst/>
          </a:prstGeom>
        </p:spPr>
      </p:pic>
      <p:sp>
        <p:nvSpPr>
          <p:cNvPr id="10" name="Oval 9">
            <a:extLst>
              <a:ext uri="{FF2B5EF4-FFF2-40B4-BE49-F238E27FC236}">
                <a16:creationId xmlns:a16="http://schemas.microsoft.com/office/drawing/2014/main" id="{702AD93B-D486-7F8D-661A-AF54C126C860}"/>
              </a:ext>
            </a:extLst>
          </p:cNvPr>
          <p:cNvSpPr/>
          <p:nvPr/>
        </p:nvSpPr>
        <p:spPr>
          <a:xfrm>
            <a:off x="1190847" y="3861789"/>
            <a:ext cx="1910164" cy="2917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F0B052-A389-B934-2925-EED0C4EBB9BD}"/>
              </a:ext>
            </a:extLst>
          </p:cNvPr>
          <p:cNvSpPr/>
          <p:nvPr/>
        </p:nvSpPr>
        <p:spPr>
          <a:xfrm>
            <a:off x="3388509" y="4210493"/>
            <a:ext cx="2238417" cy="2917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66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7BC390-3762-8F2A-3192-7FEE96D907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28E351-2BF7-8AF7-5EEE-C71C9555454E}"/>
              </a:ext>
            </a:extLst>
          </p:cNvPr>
          <p:cNvSpPr>
            <a:spLocks noGrp="1"/>
          </p:cNvSpPr>
          <p:nvPr>
            <p:ph type="sldNum" sz="quarter" idx="12"/>
          </p:nvPr>
        </p:nvSpPr>
        <p:spPr/>
        <p:txBody>
          <a:bodyPr/>
          <a:lstStyle/>
          <a:p>
            <a:fld id="{FEDAFF86-66A4-D342-B39A-0C3E2798F66C}" type="slidenum">
              <a:rPr lang="en-US" smtClean="0"/>
              <a:pPr/>
              <a:t>7</a:t>
            </a:fld>
            <a:endParaRPr lang="en-US"/>
          </a:p>
        </p:txBody>
      </p:sp>
      <p:sp>
        <p:nvSpPr>
          <p:cNvPr id="7" name="Rectangle 6">
            <a:extLst>
              <a:ext uri="{FF2B5EF4-FFF2-40B4-BE49-F238E27FC236}">
                <a16:creationId xmlns:a16="http://schemas.microsoft.com/office/drawing/2014/main" id="{BF81779F-D53C-EA68-899E-1D4275CE58EB}"/>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E55571B-42E3-D212-626A-E17642B15C33}"/>
              </a:ext>
            </a:extLst>
          </p:cNvPr>
          <p:cNvSpPr txBox="1">
            <a:spLocks/>
          </p:cNvSpPr>
          <p:nvPr>
            <p:custDataLst>
              <p:tags r:id="rId2"/>
            </p:custDataLst>
          </p:nvPr>
        </p:nvSpPr>
        <p:spPr>
          <a:xfrm>
            <a:off x="208430" y="1244600"/>
            <a:ext cx="4657725" cy="1397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nSpc>
                <a:spcPct val="100000"/>
              </a:lnSpc>
            </a:pPr>
            <a:r>
              <a:rPr lang="en-US" sz="4400" dirty="0">
                <a:solidFill>
                  <a:schemeClr val="accent3">
                    <a:lumMod val="60000"/>
                    <a:lumOff val="40000"/>
                  </a:schemeClr>
                </a:solidFill>
                <a:latin typeface="Recife Text" pitchFamily="2" charset="77"/>
              </a:rPr>
              <a:t>Optimize Your Profile</a:t>
            </a:r>
          </a:p>
        </p:txBody>
      </p:sp>
      <p:pic>
        <p:nvPicPr>
          <p:cNvPr id="2" name="Picture 1">
            <a:extLst>
              <a:ext uri="{FF2B5EF4-FFF2-40B4-BE49-F238E27FC236}">
                <a16:creationId xmlns:a16="http://schemas.microsoft.com/office/drawing/2014/main" id="{622BFEBF-9FDA-1C31-9E91-2E28A7221FFE}"/>
              </a:ext>
            </a:extLst>
          </p:cNvPr>
          <p:cNvPicPr>
            <a:picLocks noChangeAspect="1"/>
          </p:cNvPicPr>
          <p:nvPr/>
        </p:nvPicPr>
        <p:blipFill>
          <a:blip r:embed="rId5">
            <a:lum bright="100000"/>
            <a:alphaModFix amt="7000"/>
          </a:blip>
          <a:srcRect t="14432"/>
          <a:stretch/>
        </p:blipFill>
        <p:spPr>
          <a:xfrm rot="10800000">
            <a:off x="1761899" y="3156154"/>
            <a:ext cx="3734205" cy="3701846"/>
          </a:xfrm>
          <a:prstGeom prst="rect">
            <a:avLst/>
          </a:prstGeom>
        </p:spPr>
      </p:pic>
      <p:graphicFrame>
        <p:nvGraphicFramePr>
          <p:cNvPr id="3" name="Table 2">
            <a:extLst>
              <a:ext uri="{FF2B5EF4-FFF2-40B4-BE49-F238E27FC236}">
                <a16:creationId xmlns:a16="http://schemas.microsoft.com/office/drawing/2014/main" id="{345AE1AD-1595-FDF8-9652-B8DDA00B34AA}"/>
              </a:ext>
            </a:extLst>
          </p:cNvPr>
          <p:cNvGraphicFramePr>
            <a:graphicFrameLocks noGrp="1"/>
          </p:cNvGraphicFramePr>
          <p:nvPr>
            <p:extLst>
              <p:ext uri="{D42A27DB-BD31-4B8C-83A1-F6EECF244321}">
                <p14:modId xmlns:p14="http://schemas.microsoft.com/office/powerpoint/2010/main" val="492641087"/>
              </p:ext>
            </p:extLst>
          </p:nvPr>
        </p:nvGraphicFramePr>
        <p:xfrm>
          <a:off x="6431485" y="591997"/>
          <a:ext cx="5382072" cy="4827115"/>
        </p:xfrm>
        <a:graphic>
          <a:graphicData uri="http://schemas.openxmlformats.org/drawingml/2006/table">
            <a:tbl>
              <a:tblPr>
                <a:tableStyleId>{5C22544A-7EE6-4342-B048-85BDC9FD1C3A}</a:tableStyleId>
              </a:tblPr>
              <a:tblGrid>
                <a:gridCol w="5382072">
                  <a:extLst>
                    <a:ext uri="{9D8B030D-6E8A-4147-A177-3AD203B41FA5}">
                      <a16:colId xmlns:a16="http://schemas.microsoft.com/office/drawing/2014/main" val="941091631"/>
                    </a:ext>
                  </a:extLst>
                </a:gridCol>
              </a:tblGrid>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Profile Photo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1933946"/>
                  </a:ext>
                </a:extLst>
              </a:tr>
              <a:tr h="131543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Clear, well-lit photo of your face. Natural light, warm smile. Your photo should match how you look on camera.</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41866"/>
                  </a:ext>
                </a:extLst>
              </a:tr>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Bio</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4160857"/>
                  </a:ext>
                </a:extLst>
              </a:tr>
              <a:tr h="136124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Answer: who are you, what do you share, and why should someone follow you? </a:t>
                      </a:r>
                      <a:br>
                        <a:rPr lang="en-US" sz="1500" b="0" i="0" dirty="0">
                          <a:solidFill>
                            <a:schemeClr val="accent3">
                              <a:lumMod val="20000"/>
                              <a:lumOff val="80000"/>
                            </a:schemeClr>
                          </a:solidFill>
                          <a:latin typeface="Amare Walter Neue Mager" panose="020B0403040202060203" pitchFamily="34" charset="77"/>
                        </a:rPr>
                      </a:br>
                      <a:r>
                        <a:rPr lang="en-US" sz="1500" b="0" i="0" dirty="0">
                          <a:solidFill>
                            <a:schemeClr val="accent3">
                              <a:lumMod val="20000"/>
                              <a:lumOff val="80000"/>
                            </a:schemeClr>
                          </a:solidFill>
                          <a:latin typeface="Amare Walter Neue Mager" panose="020B0403040202060203" pitchFamily="34" charset="77"/>
                        </a:rPr>
                        <a:t>No income claims or health results in your bio.</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613712"/>
                  </a:ext>
                </a:extLst>
              </a:tr>
              <a:tr h="370840">
                <a:tc>
                  <a:txBody>
                    <a:bodyPr/>
                    <a:lstStyle/>
                    <a:p>
                      <a:pPr>
                        <a:lnSpc>
                          <a:spcPct val="150000"/>
                        </a:lnSpc>
                      </a:pPr>
                      <a:r>
                        <a:rPr lang="en-US" sz="1800" b="1" i="0" dirty="0">
                          <a:solidFill>
                            <a:schemeClr val="accent3">
                              <a:lumMod val="60000"/>
                              <a:lumOff val="40000"/>
                            </a:schemeClr>
                          </a:solidFill>
                          <a:latin typeface="Amare Walter Neue Halbfett" panose="020B0503040202060203" pitchFamily="34" charset="77"/>
                        </a:rPr>
                        <a:t>Link</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1445897"/>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500" b="0" i="0" dirty="0">
                          <a:solidFill>
                            <a:schemeClr val="accent3">
                              <a:lumMod val="20000"/>
                              <a:lumOff val="80000"/>
                            </a:schemeClr>
                          </a:solidFill>
                          <a:latin typeface="Amare Walter Neue Mager" panose="020B0403040202060203" pitchFamily="34" charset="77"/>
                        </a:rPr>
                        <a:t>Point to your Amare TikTok Shop Product Showcase once set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756944"/>
                  </a:ext>
                </a:extLst>
              </a:tr>
            </a:tbl>
          </a:graphicData>
        </a:graphic>
      </p:graphicFrame>
      <p:grpSp>
        <p:nvGrpSpPr>
          <p:cNvPr id="10" name="Group 9">
            <a:extLst>
              <a:ext uri="{FF2B5EF4-FFF2-40B4-BE49-F238E27FC236}">
                <a16:creationId xmlns:a16="http://schemas.microsoft.com/office/drawing/2014/main" id="{71B265FF-99D2-4A79-5DAA-F1DD455560E0}"/>
              </a:ext>
            </a:extLst>
          </p:cNvPr>
          <p:cNvGrpSpPr/>
          <p:nvPr/>
        </p:nvGrpSpPr>
        <p:grpSpPr>
          <a:xfrm>
            <a:off x="5873025" y="656651"/>
            <a:ext cx="433676" cy="433676"/>
            <a:chOff x="5873025" y="656651"/>
            <a:chExt cx="433676" cy="433676"/>
          </a:xfrm>
        </p:grpSpPr>
        <p:sp>
          <p:nvSpPr>
            <p:cNvPr id="5" name="Oval 4">
              <a:extLst>
                <a:ext uri="{FF2B5EF4-FFF2-40B4-BE49-F238E27FC236}">
                  <a16:creationId xmlns:a16="http://schemas.microsoft.com/office/drawing/2014/main" id="{CEDB92A7-4BF0-FD2F-AE71-357644E9414E}"/>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A6ECE3EE-197E-A593-9F6C-F11AA1E9823D}"/>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1</a:t>
              </a:r>
            </a:p>
          </p:txBody>
        </p:sp>
      </p:grpSp>
      <p:grpSp>
        <p:nvGrpSpPr>
          <p:cNvPr id="11" name="Group 10">
            <a:extLst>
              <a:ext uri="{FF2B5EF4-FFF2-40B4-BE49-F238E27FC236}">
                <a16:creationId xmlns:a16="http://schemas.microsoft.com/office/drawing/2014/main" id="{3940608E-D876-EB51-3175-9F51E8C5E386}"/>
              </a:ext>
            </a:extLst>
          </p:cNvPr>
          <p:cNvGrpSpPr/>
          <p:nvPr/>
        </p:nvGrpSpPr>
        <p:grpSpPr>
          <a:xfrm>
            <a:off x="5873025" y="2411808"/>
            <a:ext cx="433676" cy="433676"/>
            <a:chOff x="5873025" y="656651"/>
            <a:chExt cx="433676" cy="433676"/>
          </a:xfrm>
        </p:grpSpPr>
        <p:sp>
          <p:nvSpPr>
            <p:cNvPr id="12" name="Oval 11">
              <a:extLst>
                <a:ext uri="{FF2B5EF4-FFF2-40B4-BE49-F238E27FC236}">
                  <a16:creationId xmlns:a16="http://schemas.microsoft.com/office/drawing/2014/main" id="{D9EA71EF-5514-578D-E84B-A7D2BDF2D2DD}"/>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1F37FFA1-E275-EDC4-2AB5-2993D49DB32A}"/>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2</a:t>
              </a:r>
            </a:p>
          </p:txBody>
        </p:sp>
      </p:grpSp>
      <p:grpSp>
        <p:nvGrpSpPr>
          <p:cNvPr id="14" name="Group 13">
            <a:extLst>
              <a:ext uri="{FF2B5EF4-FFF2-40B4-BE49-F238E27FC236}">
                <a16:creationId xmlns:a16="http://schemas.microsoft.com/office/drawing/2014/main" id="{2D9BA5D2-9B8B-3E91-D622-43E40B846EA5}"/>
              </a:ext>
            </a:extLst>
          </p:cNvPr>
          <p:cNvGrpSpPr/>
          <p:nvPr/>
        </p:nvGrpSpPr>
        <p:grpSpPr>
          <a:xfrm>
            <a:off x="5873025" y="4271292"/>
            <a:ext cx="433676" cy="433676"/>
            <a:chOff x="5873025" y="656651"/>
            <a:chExt cx="433676" cy="433676"/>
          </a:xfrm>
        </p:grpSpPr>
        <p:sp>
          <p:nvSpPr>
            <p:cNvPr id="15" name="Oval 14">
              <a:extLst>
                <a:ext uri="{FF2B5EF4-FFF2-40B4-BE49-F238E27FC236}">
                  <a16:creationId xmlns:a16="http://schemas.microsoft.com/office/drawing/2014/main" id="{77FC6ECA-2F58-DAC9-17EB-0D40DEA5F781}"/>
                </a:ext>
              </a:extLst>
            </p:cNvPr>
            <p:cNvSpPr/>
            <p:nvPr/>
          </p:nvSpPr>
          <p:spPr>
            <a:xfrm>
              <a:off x="5873025" y="656651"/>
              <a:ext cx="433676" cy="4336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AB9E5DA2-BEE4-825A-AD5B-B46F8044AEF7}"/>
                </a:ext>
              </a:extLst>
            </p:cNvPr>
            <p:cNvSpPr txBox="1"/>
            <p:nvPr/>
          </p:nvSpPr>
          <p:spPr>
            <a:xfrm>
              <a:off x="5939547" y="688823"/>
              <a:ext cx="312906" cy="369332"/>
            </a:xfrm>
            <a:prstGeom prst="rect">
              <a:avLst/>
            </a:prstGeom>
            <a:noFill/>
            <a:ln>
              <a:noFill/>
            </a:ln>
          </p:spPr>
          <p:txBody>
            <a:bodyPr wrap="none" rtlCol="0">
              <a:spAutoFit/>
            </a:bodyPr>
            <a:lstStyle/>
            <a:p>
              <a:r>
                <a:rPr lang="en-US" dirty="0">
                  <a:solidFill>
                    <a:schemeClr val="bg1"/>
                  </a:solidFill>
                </a:rPr>
                <a:t>3</a:t>
              </a:r>
            </a:p>
          </p:txBody>
        </p:sp>
      </p:grpSp>
    </p:spTree>
    <p:extLst>
      <p:ext uri="{BB962C8B-B14F-4D97-AF65-F5344CB8AC3E}">
        <p14:creationId xmlns:p14="http://schemas.microsoft.com/office/powerpoint/2010/main" val="393000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9DDCA-F378-BBBC-D21D-A973D629288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CE29A3-C2C9-B6DB-311A-6E6337ED39F3}"/>
              </a:ext>
            </a:extLst>
          </p:cNvPr>
          <p:cNvSpPr>
            <a:spLocks noGrp="1"/>
          </p:cNvSpPr>
          <p:nvPr>
            <p:ph type="sldNum" sz="quarter" idx="12"/>
          </p:nvPr>
        </p:nvSpPr>
        <p:spPr/>
        <p:txBody>
          <a:bodyPr/>
          <a:lstStyle/>
          <a:p>
            <a:fld id="{D9AD4B2D-25FF-0B46-98A4-87FBB723E472}" type="slidenum">
              <a:rPr lang="en-US" smtClean="0"/>
              <a:t>8</a:t>
            </a:fld>
            <a:endParaRPr lang="en-US"/>
          </a:p>
        </p:txBody>
      </p:sp>
      <p:sp>
        <p:nvSpPr>
          <p:cNvPr id="2" name="Title 1">
            <a:extLst>
              <a:ext uri="{FF2B5EF4-FFF2-40B4-BE49-F238E27FC236}">
                <a16:creationId xmlns:a16="http://schemas.microsoft.com/office/drawing/2014/main" id="{12C0E8E9-CDF4-83F5-6671-12097DA108A3}"/>
              </a:ext>
            </a:extLst>
          </p:cNvPr>
          <p:cNvSpPr>
            <a:spLocks noGrp="1"/>
          </p:cNvSpPr>
          <p:nvPr>
            <p:ph type="ctrTitle" idx="4294967295"/>
            <p:custDataLst>
              <p:tags r:id="rId2"/>
            </p:custDataLst>
          </p:nvPr>
        </p:nvSpPr>
        <p:spPr>
          <a:xfrm>
            <a:off x="397042" y="2896043"/>
            <a:ext cx="11794958" cy="1065913"/>
          </a:xfrm>
        </p:spPr>
        <p:txBody>
          <a:bodyPr anchor="ctr">
            <a:noAutofit/>
          </a:bodyPr>
          <a:lstStyle/>
          <a:p>
            <a:pPr algn="ctr">
              <a:lnSpc>
                <a:spcPct val="80000"/>
              </a:lnSpc>
            </a:pPr>
            <a:r>
              <a:rPr lang="en-US" sz="7200" dirty="0">
                <a:solidFill>
                  <a:schemeClr val="accent3">
                    <a:lumMod val="60000"/>
                    <a:lumOff val="40000"/>
                  </a:schemeClr>
                </a:solidFill>
                <a:latin typeface="Recife Text" pitchFamily="2" charset="77"/>
              </a:rPr>
              <a:t>Applying to Become an Affiliate Creator on TikTok Shop</a:t>
            </a:r>
          </a:p>
        </p:txBody>
      </p:sp>
    </p:spTree>
    <p:custDataLst>
      <p:tags r:id="rId1"/>
    </p:custDataLst>
    <p:extLst>
      <p:ext uri="{BB962C8B-B14F-4D97-AF65-F5344CB8AC3E}">
        <p14:creationId xmlns:p14="http://schemas.microsoft.com/office/powerpoint/2010/main" val="226437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9A8A-0FE2-BD7B-B040-223E14CC68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00844A-8978-96DD-8A41-B3AE08E85AC2}"/>
              </a:ext>
            </a:extLst>
          </p:cNvPr>
          <p:cNvSpPr>
            <a:spLocks noGrp="1"/>
          </p:cNvSpPr>
          <p:nvPr>
            <p:ph type="title" idx="4294967295"/>
          </p:nvPr>
        </p:nvSpPr>
        <p:spPr>
          <a:xfrm>
            <a:off x="269786" y="778131"/>
            <a:ext cx="11124119" cy="1101171"/>
          </a:xfrm>
        </p:spPr>
        <p:txBody>
          <a:bodyPr>
            <a:normAutofit/>
          </a:bodyPr>
          <a:lstStyle/>
          <a:p>
            <a:r>
              <a:rPr lang="en-US" sz="4400" dirty="0">
                <a:solidFill>
                  <a:schemeClr val="accent3"/>
                </a:solidFill>
                <a:latin typeface="Amare Walter Neue Mager" panose="020B0403040202060203" pitchFamily="34" charset="77"/>
              </a:rPr>
              <a:t>Affiliate Creator Eligibility Requirements</a:t>
            </a:r>
            <a:endParaRPr lang="en-US" dirty="0">
              <a:solidFill>
                <a:schemeClr val="accent3"/>
              </a:solidFill>
              <a:latin typeface="Amare Walter Neue Mager" panose="020B0403040202060203" pitchFamily="34" charset="77"/>
            </a:endParaRPr>
          </a:p>
        </p:txBody>
      </p:sp>
      <p:sp>
        <p:nvSpPr>
          <p:cNvPr id="5" name="Content Placeholder 4">
            <a:extLst>
              <a:ext uri="{FF2B5EF4-FFF2-40B4-BE49-F238E27FC236}">
                <a16:creationId xmlns:a16="http://schemas.microsoft.com/office/drawing/2014/main" id="{D083DA82-364E-2B07-4C91-1E024920F44A}"/>
              </a:ext>
            </a:extLst>
          </p:cNvPr>
          <p:cNvSpPr>
            <a:spLocks noGrp="1"/>
          </p:cNvSpPr>
          <p:nvPr>
            <p:ph idx="4294967295"/>
            <p:custDataLst>
              <p:tags r:id="rId1"/>
            </p:custDataLst>
          </p:nvPr>
        </p:nvSpPr>
        <p:spPr>
          <a:xfrm>
            <a:off x="3363322" y="1500860"/>
            <a:ext cx="8366313" cy="3247466"/>
          </a:xfrm>
        </p:spPr>
        <p:txBody>
          <a:bodyPr wrap="none" numCol="1">
            <a:noAutofit/>
          </a:bodyPr>
          <a:lstStyle/>
          <a:p>
            <a:pPr marL="574675" indent="-568325">
              <a:lnSpc>
                <a:spcPct val="150000"/>
              </a:lnSpc>
              <a:buClr>
                <a:schemeClr val="tx2"/>
              </a:buClr>
              <a:buFont typeface="+mj-lt"/>
              <a:buAutoNum type="arabicPeriod"/>
              <a:tabLst>
                <a:tab pos="4511675" algn="l"/>
              </a:tabLst>
            </a:pPr>
            <a:r>
              <a:rPr lang="en-US" sz="2000" dirty="0">
                <a:solidFill>
                  <a:schemeClr val="tx2"/>
                </a:solidFill>
                <a:latin typeface="Amare Walter Neue Mager" panose="020B0403040202060203" pitchFamily="34" charset="77"/>
              </a:rPr>
              <a:t>Must be at least 18 years old </a:t>
            </a:r>
          </a:p>
          <a:p>
            <a:pPr marL="574675" indent="-568325">
              <a:lnSpc>
                <a:spcPct val="150000"/>
              </a:lnSpc>
              <a:buClr>
                <a:schemeClr val="tx2"/>
              </a:buClr>
              <a:buFont typeface="+mj-lt"/>
              <a:buAutoNum type="arabicPeriod"/>
              <a:tabLst>
                <a:tab pos="4511675" algn="l"/>
              </a:tabLst>
            </a:pPr>
            <a:r>
              <a:rPr lang="en-US" sz="2000" dirty="0">
                <a:solidFill>
                  <a:schemeClr val="tx2"/>
                </a:solidFill>
                <a:latin typeface="Amare Walter Neue Mager" panose="020B0403040202060203" pitchFamily="34" charset="77"/>
              </a:rPr>
              <a:t>Must be based in the United States </a:t>
            </a:r>
          </a:p>
          <a:p>
            <a:pPr marL="574675" indent="-568325">
              <a:lnSpc>
                <a:spcPct val="150000"/>
              </a:lnSpc>
              <a:buClr>
                <a:schemeClr val="tx2"/>
              </a:buClr>
              <a:buFont typeface="+mj-lt"/>
              <a:buAutoNum type="arabicPeriod"/>
              <a:tabLst>
                <a:tab pos="4511675" algn="l"/>
              </a:tabLst>
            </a:pPr>
            <a:r>
              <a:rPr lang="en-US" sz="2000" dirty="0">
                <a:solidFill>
                  <a:schemeClr val="tx2"/>
                </a:solidFill>
                <a:latin typeface="Amare Walter Neue Mager" panose="020B0403040202060203" pitchFamily="34" charset="77"/>
              </a:rPr>
              <a:t>Must have a minimum of 1,000 followers on TikTok </a:t>
            </a:r>
          </a:p>
          <a:p>
            <a:pPr marL="574675" indent="-568325">
              <a:lnSpc>
                <a:spcPct val="150000"/>
              </a:lnSpc>
              <a:buClr>
                <a:schemeClr val="tx2"/>
              </a:buClr>
              <a:buFont typeface="+mj-lt"/>
              <a:buAutoNum type="arabicPeriod"/>
              <a:tabLst>
                <a:tab pos="4511675" algn="l"/>
              </a:tabLst>
            </a:pPr>
            <a:r>
              <a:rPr lang="en-US" sz="2000" dirty="0">
                <a:solidFill>
                  <a:schemeClr val="tx2"/>
                </a:solidFill>
                <a:latin typeface="Amare Walter Neue Mager" panose="020B0403040202060203" pitchFamily="34" charset="77"/>
              </a:rPr>
              <a:t>Must not have had e-commerce permissions previously revoked </a:t>
            </a:r>
          </a:p>
          <a:p>
            <a:pPr marL="574675" indent="-568325">
              <a:lnSpc>
                <a:spcPct val="150000"/>
              </a:lnSpc>
              <a:buClr>
                <a:schemeClr val="tx2"/>
              </a:buClr>
              <a:buFont typeface="+mj-lt"/>
              <a:buAutoNum type="arabicPeriod"/>
              <a:tabLst>
                <a:tab pos="4511675" algn="l"/>
              </a:tabLst>
            </a:pPr>
            <a:r>
              <a:rPr lang="en-US" sz="2000" dirty="0">
                <a:solidFill>
                  <a:schemeClr val="tx2"/>
                </a:solidFill>
                <a:latin typeface="Amare Walter Neue Mager" panose="020B0403040202060203" pitchFamily="34" charset="77"/>
              </a:rPr>
              <a:t>Must pass TikTok's identity verification process (covered in Part 5)</a:t>
            </a:r>
          </a:p>
        </p:txBody>
      </p:sp>
      <p:sp>
        <p:nvSpPr>
          <p:cNvPr id="8" name="Rectangle 7">
            <a:extLst>
              <a:ext uri="{FF2B5EF4-FFF2-40B4-BE49-F238E27FC236}">
                <a16:creationId xmlns:a16="http://schemas.microsoft.com/office/drawing/2014/main" id="{95A4E9DC-758F-DE0A-9BC7-70BE6DB18B3E}"/>
              </a:ext>
            </a:extLst>
          </p:cNvPr>
          <p:cNvSpPr/>
          <p:nvPr/>
        </p:nvSpPr>
        <p:spPr>
          <a:xfrm>
            <a:off x="611109"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5BC5FA2-BF9F-E982-541F-753009748DA3}"/>
              </a:ext>
            </a:extLst>
          </p:cNvPr>
          <p:cNvSpPr/>
          <p:nvPr>
            <p:custDataLst>
              <p:tags r:id="rId2"/>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FC0EFC9C-2C21-2C03-9F7A-021C63B1F9C4}"/>
              </a:ext>
            </a:extLst>
          </p:cNvPr>
          <p:cNvSpPr>
            <a:spLocks noGrp="1"/>
          </p:cNvSpPr>
          <p:nvPr>
            <p:ph type="sldNum" sz="quarter" idx="12"/>
          </p:nvPr>
        </p:nvSpPr>
        <p:spPr/>
        <p:txBody>
          <a:bodyPr/>
          <a:lstStyle/>
          <a:p>
            <a:fld id="{FEDAFF86-66A4-D342-B39A-0C3E2798F66C}" type="slidenum">
              <a:rPr lang="en-US" smtClean="0"/>
              <a:pPr/>
              <a:t>9</a:t>
            </a:fld>
            <a:endParaRPr lang="en-US"/>
          </a:p>
        </p:txBody>
      </p:sp>
      <p:sp>
        <p:nvSpPr>
          <p:cNvPr id="3" name="Rectangle 2">
            <a:extLst>
              <a:ext uri="{FF2B5EF4-FFF2-40B4-BE49-F238E27FC236}">
                <a16:creationId xmlns:a16="http://schemas.microsoft.com/office/drawing/2014/main" id="{17634362-D62F-9546-494D-A3CB7064B1C5}"/>
              </a:ext>
            </a:extLst>
          </p:cNvPr>
          <p:cNvSpPr/>
          <p:nvPr/>
        </p:nvSpPr>
        <p:spPr>
          <a:xfrm>
            <a:off x="962526" y="4842203"/>
            <a:ext cx="9853863" cy="12376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013DB7-015E-CF78-BE77-C4C8F758B468}"/>
              </a:ext>
            </a:extLst>
          </p:cNvPr>
          <p:cNvSpPr txBox="1"/>
          <p:nvPr/>
        </p:nvSpPr>
        <p:spPr>
          <a:xfrm>
            <a:off x="1537535" y="5439442"/>
            <a:ext cx="9165055" cy="472117"/>
          </a:xfrm>
          <a:prstGeom prst="rect">
            <a:avLst/>
          </a:prstGeom>
          <a:noFill/>
        </p:spPr>
        <p:txBody>
          <a:bodyPr wrap="square">
            <a:spAutoFit/>
          </a:bodyPr>
          <a:lstStyle/>
          <a:p>
            <a:pPr lvl="0">
              <a:lnSpc>
                <a:spcPct val="150000"/>
              </a:lnSpc>
              <a:defRPr/>
            </a:pPr>
            <a:r>
              <a:rPr lang="en-US" dirty="0">
                <a:solidFill>
                  <a:schemeClr val="tx2"/>
                </a:solidFill>
                <a:latin typeface="Amare Walter Neue Mager" panose="020B0403040202060203" pitchFamily="34" charset="77"/>
              </a:rPr>
              <a:t>You cannot apply for Affiliate Creator status yet. Focus on building your audience first.</a:t>
            </a:r>
            <a:endParaRPr lang="en-US" sz="1800" kern="1200" dirty="0">
              <a:solidFill>
                <a:schemeClr val="tx2"/>
              </a:solidFill>
              <a:latin typeface="Amare Walter Neue Mager" panose="020B0403040202060203" pitchFamily="34" charset="77"/>
              <a:ea typeface="+mn-ea"/>
              <a:cs typeface="+mn-cs"/>
            </a:endParaRPr>
          </a:p>
        </p:txBody>
      </p:sp>
      <p:sp>
        <p:nvSpPr>
          <p:cNvPr id="11" name="Title 3">
            <a:extLst>
              <a:ext uri="{FF2B5EF4-FFF2-40B4-BE49-F238E27FC236}">
                <a16:creationId xmlns:a16="http://schemas.microsoft.com/office/drawing/2014/main" id="{EA0DA3C8-7C7C-A3B5-7DA3-1BFEAEFFB8B7}"/>
              </a:ext>
            </a:extLst>
          </p:cNvPr>
          <p:cNvSpPr txBox="1">
            <a:spLocks/>
          </p:cNvSpPr>
          <p:nvPr/>
        </p:nvSpPr>
        <p:spPr>
          <a:xfrm>
            <a:off x="409074" y="4978698"/>
            <a:ext cx="11124119" cy="11011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pPr algn="ctr"/>
            <a:r>
              <a:rPr lang="en-US" sz="2400" dirty="0">
                <a:solidFill>
                  <a:schemeClr val="accent3"/>
                </a:solidFill>
              </a:rPr>
              <a:t>If You Are Under 1,000 Followers</a:t>
            </a:r>
            <a:endParaRPr lang="en-US" sz="2000" dirty="0">
              <a:solidFill>
                <a:schemeClr val="accent3"/>
              </a:solidFill>
            </a:endParaRPr>
          </a:p>
        </p:txBody>
      </p:sp>
    </p:spTree>
    <p:extLst>
      <p:ext uri="{BB962C8B-B14F-4D97-AF65-F5344CB8AC3E}">
        <p14:creationId xmlns:p14="http://schemas.microsoft.com/office/powerpoint/2010/main" val="1467361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10.xml><?xml version="1.0" encoding="utf-8"?>
<p:tagLst xmlns:a="http://schemas.openxmlformats.org/drawingml/2006/main" xmlns:r="http://schemas.openxmlformats.org/officeDocument/2006/relationships" xmlns:p="http://schemas.openxmlformats.org/presentationml/2006/main">
  <p:tag name="PLUS_ID" val="title"/>
</p:tagLst>
</file>

<file path=ppt/tags/tag11.xml><?xml version="1.0" encoding="utf-8"?>
<p:tagLst xmlns:a="http://schemas.openxmlformats.org/drawingml/2006/main" xmlns:r="http://schemas.openxmlformats.org/officeDocument/2006/relationships" xmlns:p="http://schemas.openxmlformats.org/presentationml/2006/main">
  <p:tag name="PLUS_ID" val="detail_0"/>
</p:tagLst>
</file>

<file path=ppt/tags/tag12.xml><?xml version="1.0" encoding="utf-8"?>
<p:tagLst xmlns:a="http://schemas.openxmlformats.org/drawingml/2006/main" xmlns:r="http://schemas.openxmlformats.org/officeDocument/2006/relationships" xmlns:p="http://schemas.openxmlformats.org/presentationml/2006/main">
  <p:tag name="PLUS_ID" val="logo"/>
</p:tagLst>
</file>

<file path=ppt/tags/tag13.xml><?xml version="1.0" encoding="utf-8"?>
<p:tagLst xmlns:a="http://schemas.openxmlformats.org/drawingml/2006/main" xmlns:r="http://schemas.openxmlformats.org/officeDocument/2006/relationships" xmlns:p="http://schemas.openxmlformats.org/presentationml/2006/main">
  <p:tag name="PLUS_ID" val="logo"/>
</p:tagLst>
</file>

<file path=ppt/tags/tag14.xml><?xml version="1.0" encoding="utf-8"?>
<p:tagLst xmlns:a="http://schemas.openxmlformats.org/drawingml/2006/main" xmlns:r="http://schemas.openxmlformats.org/officeDocument/2006/relationships" xmlns:p="http://schemas.openxmlformats.org/presentationml/2006/main">
  <p:tag name="PLUS_ID" val="title"/>
</p:tagLst>
</file>

<file path=ppt/tags/tag15.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16.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17.xml><?xml version="1.0" encoding="utf-8"?>
<p:tagLst xmlns:a="http://schemas.openxmlformats.org/drawingml/2006/main" xmlns:r="http://schemas.openxmlformats.org/officeDocument/2006/relationships" xmlns:p="http://schemas.openxmlformats.org/presentationml/2006/main">
  <p:tag name="PLUS_ID" val="agenda"/>
</p:tagLst>
</file>

<file path=ppt/tags/tag18.xml><?xml version="1.0" encoding="utf-8"?>
<p:tagLst xmlns:a="http://schemas.openxmlformats.org/drawingml/2006/main" xmlns:r="http://schemas.openxmlformats.org/officeDocument/2006/relationships" xmlns:p="http://schemas.openxmlformats.org/presentationml/2006/main">
  <p:tag name="PLUS_ID" val="logo"/>
</p:tagLst>
</file>

<file path=ppt/tags/tag19.xml><?xml version="1.0" encoding="utf-8"?>
<p:tagLst xmlns:a="http://schemas.openxmlformats.org/drawingml/2006/main" xmlns:r="http://schemas.openxmlformats.org/officeDocument/2006/relationships" xmlns:p="http://schemas.openxmlformats.org/presentationml/2006/main">
  <p:tag name="PLUS_ID" val="title"/>
</p:tagLst>
</file>

<file path=ppt/tags/tag2.xml><?xml version="1.0" encoding="utf-8"?>
<p:tagLst xmlns:a="http://schemas.openxmlformats.org/drawingml/2006/main" xmlns:r="http://schemas.openxmlformats.org/officeDocument/2006/relationships" xmlns:p="http://schemas.openxmlformats.org/presentationml/2006/main">
  <p:tag name="PLUS_ID" val="agenda"/>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logo"/>
</p:tagLst>
</file>

<file path=ppt/tags/tag22.xml><?xml version="1.0" encoding="utf-8"?>
<p:tagLst xmlns:a="http://schemas.openxmlformats.org/drawingml/2006/main" xmlns:r="http://schemas.openxmlformats.org/officeDocument/2006/relationships" xmlns:p="http://schemas.openxmlformats.org/presentationml/2006/main">
  <p:tag name="PLUS_ID" val="title"/>
</p:tagLst>
</file>

<file path=ppt/tags/tag23.xml><?xml version="1.0" encoding="utf-8"?>
<p:tagLst xmlns:a="http://schemas.openxmlformats.org/drawingml/2006/main" xmlns:r="http://schemas.openxmlformats.org/officeDocument/2006/relationships" xmlns:p="http://schemas.openxmlformats.org/presentationml/2006/main">
  <p:tag name="PLUS_ID" val="detail_0"/>
</p:tagLst>
</file>

<file path=ppt/tags/tag24.xml><?xml version="1.0" encoding="utf-8"?>
<p:tagLst xmlns:a="http://schemas.openxmlformats.org/drawingml/2006/main" xmlns:r="http://schemas.openxmlformats.org/officeDocument/2006/relationships" xmlns:p="http://schemas.openxmlformats.org/presentationml/2006/main">
  <p:tag name="PLUS_ID" val="logo"/>
</p:tagLst>
</file>

<file path=ppt/tags/tag25.xml><?xml version="1.0" encoding="utf-8"?>
<p:tagLst xmlns:a="http://schemas.openxmlformats.org/drawingml/2006/main" xmlns:r="http://schemas.openxmlformats.org/officeDocument/2006/relationships" xmlns:p="http://schemas.openxmlformats.org/presentationml/2006/main">
  <p:tag name="PLUS_ID" val="title"/>
</p:tagLst>
</file>

<file path=ppt/tags/tag26.xml><?xml version="1.0" encoding="utf-8"?>
<p:tagLst xmlns:a="http://schemas.openxmlformats.org/drawingml/2006/main" xmlns:r="http://schemas.openxmlformats.org/officeDocument/2006/relationships" xmlns:p="http://schemas.openxmlformats.org/presentationml/2006/main">
  <p:tag name="PLUS_ID" val="detail_0"/>
</p:tagLst>
</file>

<file path=ppt/tags/tag27.xml><?xml version="1.0" encoding="utf-8"?>
<p:tagLst xmlns:a="http://schemas.openxmlformats.org/drawingml/2006/main" xmlns:r="http://schemas.openxmlformats.org/officeDocument/2006/relationships" xmlns:p="http://schemas.openxmlformats.org/presentationml/2006/main">
  <p:tag name="PLUS_ID" val="logo"/>
</p:tagLst>
</file>

<file path=ppt/tags/tag28.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29.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3.xml><?xml version="1.0" encoding="utf-8"?>
<p:tagLst xmlns:a="http://schemas.openxmlformats.org/drawingml/2006/main" xmlns:r="http://schemas.openxmlformats.org/officeDocument/2006/relationships" xmlns:p="http://schemas.openxmlformats.org/presentationml/2006/main">
  <p:tag name="PLUS_ID" val="logo"/>
</p:tagLst>
</file>

<file path=ppt/tags/tag30.xml><?xml version="1.0" encoding="utf-8"?>
<p:tagLst xmlns:a="http://schemas.openxmlformats.org/drawingml/2006/main" xmlns:r="http://schemas.openxmlformats.org/officeDocument/2006/relationships" xmlns:p="http://schemas.openxmlformats.org/presentationml/2006/main">
  <p:tag name="PLUS_ID" val="logo"/>
</p:tagLst>
</file>

<file path=ppt/tags/tag31.xml><?xml version="1.0" encoding="utf-8"?>
<p:tagLst xmlns:a="http://schemas.openxmlformats.org/drawingml/2006/main" xmlns:r="http://schemas.openxmlformats.org/officeDocument/2006/relationships" xmlns:p="http://schemas.openxmlformats.org/presentationml/2006/main">
  <p:tag name="PLUS_ID" val="title"/>
</p:tagLst>
</file>

<file path=ppt/tags/tag32.xml><?xml version="1.0" encoding="utf-8"?>
<p:tagLst xmlns:a="http://schemas.openxmlformats.org/drawingml/2006/main" xmlns:r="http://schemas.openxmlformats.org/officeDocument/2006/relationships" xmlns:p="http://schemas.openxmlformats.org/presentationml/2006/main">
  <p:tag name="PLUS_ID" val="logo"/>
</p:tagLst>
</file>

<file path=ppt/tags/tag33.xml><?xml version="1.0" encoding="utf-8"?>
<p:tagLst xmlns:a="http://schemas.openxmlformats.org/drawingml/2006/main" xmlns:r="http://schemas.openxmlformats.org/officeDocument/2006/relationships" xmlns:p="http://schemas.openxmlformats.org/presentationml/2006/main">
  <p:tag name="PLUS_ID" val="title"/>
</p:tagLst>
</file>

<file path=ppt/tags/tag34.xml><?xml version="1.0" encoding="utf-8"?>
<p:tagLst xmlns:a="http://schemas.openxmlformats.org/drawingml/2006/main" xmlns:r="http://schemas.openxmlformats.org/officeDocument/2006/relationships" xmlns:p="http://schemas.openxmlformats.org/presentationml/2006/main">
  <p:tag name="PLUS_ID" val="logo"/>
</p:tagLst>
</file>

<file path=ppt/tags/tag35.xml><?xml version="1.0" encoding="utf-8"?>
<p:tagLst xmlns:a="http://schemas.openxmlformats.org/drawingml/2006/main" xmlns:r="http://schemas.openxmlformats.org/officeDocument/2006/relationships" xmlns:p="http://schemas.openxmlformats.org/presentationml/2006/main">
  <p:tag name="PLUS_ID" val="title"/>
</p:tagLst>
</file>

<file path=ppt/tags/tag36.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37.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38.xml><?xml version="1.0" encoding="utf-8"?>
<p:tagLst xmlns:a="http://schemas.openxmlformats.org/drawingml/2006/main" xmlns:r="http://schemas.openxmlformats.org/officeDocument/2006/relationships" xmlns:p="http://schemas.openxmlformats.org/presentationml/2006/main">
  <p:tag name="PLUS_ID" val="title"/>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40.xml><?xml version="1.0" encoding="utf-8"?>
<p:tagLst xmlns:a="http://schemas.openxmlformats.org/drawingml/2006/main" xmlns:r="http://schemas.openxmlformats.org/officeDocument/2006/relationships" xmlns:p="http://schemas.openxmlformats.org/presentationml/2006/main">
  <p:tag name="PLUS_ID" val="logo"/>
</p:tagLst>
</file>

<file path=ppt/tags/tag41.xml><?xml version="1.0" encoding="utf-8"?>
<p:tagLst xmlns:a="http://schemas.openxmlformats.org/drawingml/2006/main" xmlns:r="http://schemas.openxmlformats.org/officeDocument/2006/relationships" xmlns:p="http://schemas.openxmlformats.org/presentationml/2006/main">
  <p:tag name="PLUS_ID" val="logo"/>
</p:tagLst>
</file>

<file path=ppt/tags/tag42.xml><?xml version="1.0" encoding="utf-8"?>
<p:tagLst xmlns:a="http://schemas.openxmlformats.org/drawingml/2006/main" xmlns:r="http://schemas.openxmlformats.org/officeDocument/2006/relationships" xmlns:p="http://schemas.openxmlformats.org/presentationml/2006/main">
  <p:tag name="PLUS_ID" val="title"/>
</p:tagLst>
</file>

<file path=ppt/tags/tag43.xml><?xml version="1.0" encoding="utf-8"?>
<p:tagLst xmlns:a="http://schemas.openxmlformats.org/drawingml/2006/main" xmlns:r="http://schemas.openxmlformats.org/officeDocument/2006/relationships" xmlns:p="http://schemas.openxmlformats.org/presentationml/2006/main">
  <p:tag name="PLUS_ID" val="title"/>
</p:tagLst>
</file>

<file path=ppt/tags/tag44.xml><?xml version="1.0" encoding="utf-8"?>
<p:tagLst xmlns:a="http://schemas.openxmlformats.org/drawingml/2006/main" xmlns:r="http://schemas.openxmlformats.org/officeDocument/2006/relationships" xmlns:p="http://schemas.openxmlformats.org/presentationml/2006/main">
  <p:tag name="PLUS_ID" val="detail_0"/>
</p:tagLst>
</file>

<file path=ppt/tags/tag45.xml><?xml version="1.0" encoding="utf-8"?>
<p:tagLst xmlns:a="http://schemas.openxmlformats.org/drawingml/2006/main" xmlns:r="http://schemas.openxmlformats.org/officeDocument/2006/relationships" xmlns:p="http://schemas.openxmlformats.org/presentationml/2006/main">
  <p:tag name="PLUS_ID" val="logo"/>
</p:tagLst>
</file>

<file path=ppt/tags/tag46.xml><?xml version="1.0" encoding="utf-8"?>
<p:tagLst xmlns:a="http://schemas.openxmlformats.org/drawingml/2006/main" xmlns:r="http://schemas.openxmlformats.org/officeDocument/2006/relationships" xmlns:p="http://schemas.openxmlformats.org/presentationml/2006/main">
  <p:tag name="PLUS_ID" val="title"/>
</p:tagLst>
</file>

<file path=ppt/tags/tag47.xml><?xml version="1.0" encoding="utf-8"?>
<p:tagLst xmlns:a="http://schemas.openxmlformats.org/drawingml/2006/main" xmlns:r="http://schemas.openxmlformats.org/officeDocument/2006/relationships" xmlns:p="http://schemas.openxmlformats.org/presentationml/2006/main">
  <p:tag name="PLUS_ID" val="detail_0"/>
</p:tagLst>
</file>

<file path=ppt/tags/tag48.xml><?xml version="1.0" encoding="utf-8"?>
<p:tagLst xmlns:a="http://schemas.openxmlformats.org/drawingml/2006/main" xmlns:r="http://schemas.openxmlformats.org/officeDocument/2006/relationships" xmlns:p="http://schemas.openxmlformats.org/presentationml/2006/main">
  <p:tag name="PLUS_ID" val="logo"/>
</p:tagLst>
</file>

<file path=ppt/tags/tag49.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5.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6.xml><?xml version="1.0" encoding="utf-8"?>
<p:tagLst xmlns:a="http://schemas.openxmlformats.org/drawingml/2006/main" xmlns:r="http://schemas.openxmlformats.org/officeDocument/2006/relationships" xmlns:p="http://schemas.openxmlformats.org/presentationml/2006/main">
  <p:tag name="PLUS_ID" val="logo"/>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8.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9.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4392</TotalTime>
  <Words>2137</Words>
  <Application>Microsoft Macintosh PowerPoint</Application>
  <PresentationFormat>Widescreen</PresentationFormat>
  <Paragraphs>210</Paragraphs>
  <Slides>23</Slides>
  <Notes>14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Amare Walter Neue Mager</vt:lpstr>
      <vt:lpstr>Amare Walter Neue</vt:lpstr>
      <vt:lpstr>Franklin Gothic Book</vt:lpstr>
      <vt:lpstr>Recife Text</vt:lpstr>
      <vt:lpstr>Amare Walter Neue Halbfett</vt:lpstr>
      <vt:lpstr>Arial</vt:lpstr>
      <vt:lpstr>Aptos</vt:lpstr>
      <vt:lpstr>Office Theme</vt:lpstr>
      <vt:lpstr>PowerPoint Presentation</vt:lpstr>
      <vt:lpstr>Agenda</vt:lpstr>
      <vt:lpstr>Why TikTok Shop?</vt:lpstr>
      <vt:lpstr>PowerPoint Presentation</vt:lpstr>
      <vt:lpstr>Account Setup</vt:lpstr>
      <vt:lpstr>Switch to a Business Account</vt:lpstr>
      <vt:lpstr>PowerPoint Presentation</vt:lpstr>
      <vt:lpstr>Applying to Become an Affiliate Creator on TikTok Shop</vt:lpstr>
      <vt:lpstr>Affiliate Creator Eligibility Requirements</vt:lpstr>
      <vt:lpstr>Apply to become an Affiliate Creator</vt:lpstr>
      <vt:lpstr>Verify Your Identity</vt:lpstr>
      <vt:lpstr>Set Up TikTok Commissions</vt:lpstr>
      <vt:lpstr>Understanding the TikTok Affiliate Creator Pilot Program</vt:lpstr>
      <vt:lpstr>PowerPoint Presentation</vt:lpstr>
      <vt:lpstr>PowerPoint Presentation</vt:lpstr>
      <vt:lpstr>PowerPoint Presentation</vt:lpstr>
      <vt:lpstr>Joining Amare’s TikTok Shop</vt:lpstr>
      <vt:lpstr>PowerPoint Presentation</vt:lpstr>
      <vt:lpstr>Get Invited to Share Amare's TikTok Shop</vt:lpstr>
      <vt:lpstr>PowerPoint Presentation</vt:lpstr>
      <vt:lpstr>Add Amare Products to Your TikTok Showcase</vt:lpstr>
      <vt:lpstr>Start Sharing!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Devon Burke</cp:lastModifiedBy>
  <cp:revision>75</cp:revision>
  <dcterms:created xsi:type="dcterms:W3CDTF">2024-09-07T19:54:54Z</dcterms:created>
  <dcterms:modified xsi:type="dcterms:W3CDTF">2026-05-07T18:23:15Z</dcterms:modified>
</cp:coreProperties>
</file>